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78" r:id="rId3"/>
    <p:sldId id="259" r:id="rId4"/>
    <p:sldId id="258" r:id="rId5"/>
    <p:sldId id="279" r:id="rId6"/>
    <p:sldId id="282" r:id="rId7"/>
    <p:sldId id="263" r:id="rId8"/>
    <p:sldId id="260" r:id="rId9"/>
    <p:sldId id="262" r:id="rId10"/>
    <p:sldId id="269" r:id="rId11"/>
    <p:sldId id="268" r:id="rId12"/>
    <p:sldId id="283" r:id="rId13"/>
    <p:sldId id="272" r:id="rId14"/>
    <p:sldId id="285" r:id="rId15"/>
    <p:sldId id="288" r:id="rId16"/>
    <p:sldId id="286" r:id="rId17"/>
    <p:sldId id="287" r:id="rId18"/>
    <p:sldId id="284" r:id="rId19"/>
    <p:sldId id="280" r:id="rId20"/>
    <p:sldId id="281" r:id="rId21"/>
    <p:sldId id="264" r:id="rId22"/>
    <p:sldId id="265" r:id="rId23"/>
    <p:sldId id="276" r:id="rId24"/>
    <p:sldId id="277" r:id="rId25"/>
    <p:sldId id="291" r:id="rId26"/>
    <p:sldId id="292" r:id="rId27"/>
    <p:sldId id="294" r:id="rId28"/>
    <p:sldId id="293" r:id="rId29"/>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8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3E6F3C28-3CA9-4902-AFEF-B20904E183EA}" type="datetimeFigureOut">
              <a:rPr lang="ru-RU" smtClean="0"/>
              <a:pPr/>
              <a:t>15.03.2017</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FFE16808-81DD-42DC-825D-740C13EFF534}" type="slidenum">
              <a:rPr lang="ru-RU" smtClean="0"/>
              <a:pPr/>
              <a:t>‹#›</a:t>
            </a:fld>
            <a:endParaRPr lang="ru-RU"/>
          </a:p>
        </p:txBody>
      </p:sp>
    </p:spTree>
    <p:extLst>
      <p:ext uri="{BB962C8B-B14F-4D97-AF65-F5344CB8AC3E}">
        <p14:creationId xmlns:p14="http://schemas.microsoft.com/office/powerpoint/2010/main" xmlns="" val="124921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a:t>
            </a:r>
            <a:r>
              <a:rPr lang="en-US" dirty="0" err="1" smtClean="0"/>
              <a:t>cazul</a:t>
            </a:r>
            <a:r>
              <a:rPr lang="en-US" dirty="0" smtClean="0"/>
              <a:t> in care </a:t>
            </a:r>
            <a:r>
              <a:rPr lang="en-US" dirty="0" err="1" smtClean="0"/>
              <a:t>tara</a:t>
            </a:r>
            <a:r>
              <a:rPr lang="en-US" dirty="0" smtClean="0"/>
              <a:t> </a:t>
            </a:r>
            <a:r>
              <a:rPr lang="en-US" dirty="0" err="1" smtClean="0"/>
              <a:t>noastra</a:t>
            </a:r>
            <a:r>
              <a:rPr lang="en-US" dirty="0" smtClean="0"/>
              <a:t> </a:t>
            </a:r>
            <a:r>
              <a:rPr lang="en-US" dirty="0" err="1" smtClean="0"/>
              <a:t>va</a:t>
            </a:r>
            <a:r>
              <a:rPr lang="en-US" dirty="0" smtClean="0"/>
              <a:t> </a:t>
            </a:r>
            <a:r>
              <a:rPr lang="en-US" dirty="0" err="1" smtClean="0"/>
              <a:t>obtine</a:t>
            </a:r>
            <a:r>
              <a:rPr lang="en-US" dirty="0" smtClean="0"/>
              <a:t> </a:t>
            </a:r>
            <a:r>
              <a:rPr lang="en-US" dirty="0" err="1" smtClean="0"/>
              <a:t>statutul</a:t>
            </a:r>
            <a:r>
              <a:rPr lang="en-US" dirty="0" smtClean="0"/>
              <a:t> de </a:t>
            </a:r>
            <a:r>
              <a:rPr lang="en-US" dirty="0" err="1" smtClean="0"/>
              <a:t>membru</a:t>
            </a:r>
            <a:r>
              <a:rPr lang="en-US" dirty="0" smtClean="0"/>
              <a:t> COST</a:t>
            </a:r>
            <a:endParaRPr lang="ru-RU" dirty="0"/>
          </a:p>
        </p:txBody>
      </p:sp>
      <p:sp>
        <p:nvSpPr>
          <p:cNvPr id="4" name="Номер слайда 3"/>
          <p:cNvSpPr>
            <a:spLocks noGrp="1"/>
          </p:cNvSpPr>
          <p:nvPr>
            <p:ph type="sldNum" sz="quarter" idx="10"/>
          </p:nvPr>
        </p:nvSpPr>
        <p:spPr/>
        <p:txBody>
          <a:bodyPr/>
          <a:lstStyle/>
          <a:p>
            <a:fld id="{FFE16808-81DD-42DC-825D-740C13EFF534}"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106E36-FD25-4E2D-B0AA-010F637433A0}" type="datetimeFigureOut">
              <a:rPr lang="ru-RU" smtClean="0"/>
              <a:pPr/>
              <a:t>15.03.2017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25C68B6-61C2-468F-89AB-4B9F7531AA68}"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ost.e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ternational.asm.md/" TargetMode="External"/><Relationship Id="rId2" Type="http://schemas.openxmlformats.org/officeDocument/2006/relationships/hyperlink" Target="http://www.h2020.md/" TargetMode="External"/><Relationship Id="rId1" Type="http://schemas.openxmlformats.org/officeDocument/2006/relationships/slideLayout" Target="../slideLayouts/slideLayout2.xml"/><Relationship Id="rId4" Type="http://schemas.openxmlformats.org/officeDocument/2006/relationships/hyperlink" Target="mailto:condratiuc.malvina@gmai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st.eu/COST_Actions/tdp/TD140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ost.eu/COST_Actions/ict/IC140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ost.eu/COST_Actions/ca/CA15123" TargetMode="External"/><Relationship Id="rId2" Type="http://schemas.openxmlformats.org/officeDocument/2006/relationships/hyperlink" Target="http://www.cost.eu/service/glossary/COST-Ac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ost.eu/COST_Actions/ca/CA1510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2204864"/>
            <a:ext cx="8136904" cy="4392488"/>
          </a:xfrm>
        </p:spPr>
        <p:txBody>
          <a:bodyPr>
            <a:normAutofit/>
          </a:bodyPr>
          <a:lstStyle/>
          <a:p>
            <a:r>
              <a:rPr lang="it-IT" sz="3600" b="1" dirty="0" smtClean="0">
                <a:solidFill>
                  <a:schemeClr val="bg1"/>
                </a:solidFill>
                <a:latin typeface="Times New Roman" pitchFamily="18" charset="0"/>
                <a:cs typeface="Times New Roman" pitchFamily="18" charset="0"/>
              </a:rPr>
              <a:t>Programul COST</a:t>
            </a:r>
          </a:p>
          <a:p>
            <a:r>
              <a:rPr lang="it-IT" sz="3600" b="1" dirty="0" smtClean="0">
                <a:solidFill>
                  <a:schemeClr val="bg1"/>
                </a:solidFill>
                <a:latin typeface="Times New Roman" pitchFamily="18" charset="0"/>
                <a:cs typeface="Times New Roman" pitchFamily="18" charset="0"/>
              </a:rPr>
              <a:t> MODALIT</a:t>
            </a:r>
            <a:r>
              <a:rPr lang="ro-RO" sz="3600" b="1" dirty="0" smtClean="0">
                <a:solidFill>
                  <a:schemeClr val="bg1"/>
                </a:solidFill>
                <a:latin typeface="Times New Roman" pitchFamily="18" charset="0"/>
                <a:cs typeface="Times New Roman" pitchFamily="18" charset="0"/>
              </a:rPr>
              <a:t>ĂȚ</a:t>
            </a:r>
            <a:r>
              <a:rPr lang="it-IT" sz="3600" b="1" dirty="0" smtClean="0">
                <a:solidFill>
                  <a:schemeClr val="bg1"/>
                </a:solidFill>
                <a:latin typeface="Times New Roman" pitchFamily="18" charset="0"/>
                <a:cs typeface="Times New Roman" pitchFamily="18" charset="0"/>
              </a:rPr>
              <a:t>I DE PARTICIPARE PENTRU MOLDOVA</a:t>
            </a:r>
            <a:endParaRPr lang="en-GB" sz="1700" b="1" dirty="0" smtClean="0">
              <a:solidFill>
                <a:schemeClr val="bg1"/>
              </a:solidFill>
              <a:latin typeface="Times New Roman" pitchFamily="18" charset="0"/>
              <a:cs typeface="Times New Roman" pitchFamily="18" charset="0"/>
            </a:endParaRPr>
          </a:p>
          <a:p>
            <a:pPr algn="r"/>
            <a:endParaRPr lang="en-GB" sz="1700" b="1" i="1" dirty="0" smtClean="0">
              <a:solidFill>
                <a:schemeClr val="tx2"/>
              </a:solidFill>
              <a:latin typeface="Times New Roman" pitchFamily="18" charset="0"/>
              <a:cs typeface="Times New Roman" pitchFamily="18" charset="0"/>
            </a:endParaRPr>
          </a:p>
          <a:p>
            <a:pPr algn="r"/>
            <a:endParaRPr lang="en-GB" sz="1700" b="1" i="1" dirty="0" smtClean="0">
              <a:solidFill>
                <a:schemeClr val="tx2"/>
              </a:solidFill>
              <a:latin typeface="Times New Roman" pitchFamily="18" charset="0"/>
              <a:cs typeface="Times New Roman" pitchFamily="18" charset="0"/>
            </a:endParaRPr>
          </a:p>
          <a:p>
            <a:pPr algn="r"/>
            <a:endParaRPr lang="en-GB" sz="1700" b="1" i="1" dirty="0" smtClean="0">
              <a:solidFill>
                <a:schemeClr val="tx2"/>
              </a:solidFill>
              <a:latin typeface="Times New Roman" pitchFamily="18" charset="0"/>
              <a:cs typeface="Times New Roman" pitchFamily="18" charset="0"/>
            </a:endParaRPr>
          </a:p>
          <a:p>
            <a:pPr algn="r"/>
            <a:endParaRPr lang="en-GB" sz="1700" b="1" i="1" dirty="0" smtClean="0">
              <a:solidFill>
                <a:schemeClr val="tx2"/>
              </a:solidFill>
              <a:latin typeface="Times New Roman" pitchFamily="18" charset="0"/>
              <a:cs typeface="Times New Roman" pitchFamily="18" charset="0"/>
            </a:endParaRPr>
          </a:p>
          <a:p>
            <a:pPr algn="r"/>
            <a:endParaRPr lang="en-GB" sz="1700" b="1" i="1" dirty="0" smtClean="0">
              <a:solidFill>
                <a:schemeClr val="tx2"/>
              </a:solidFill>
              <a:latin typeface="Times New Roman" pitchFamily="18" charset="0"/>
              <a:cs typeface="Times New Roman" pitchFamily="18" charset="0"/>
            </a:endParaRPr>
          </a:p>
          <a:p>
            <a:pPr algn="r"/>
            <a:r>
              <a:rPr lang="en-GB" sz="1700" b="1" dirty="0" smtClean="0">
                <a:solidFill>
                  <a:schemeClr val="tx2"/>
                </a:solidFill>
                <a:latin typeface="Times" pitchFamily="18" charset="0"/>
                <a:cs typeface="Times New Roman" pitchFamily="18" charset="0"/>
              </a:rPr>
              <a:t>Malvina Condratiuc, </a:t>
            </a:r>
          </a:p>
          <a:p>
            <a:pPr algn="r"/>
            <a:r>
              <a:rPr lang="ro-RO" sz="1800" b="1" dirty="0" smtClean="0">
                <a:solidFill>
                  <a:schemeClr val="tx2"/>
                </a:solidFill>
                <a:latin typeface="Times" pitchFamily="18" charset="0"/>
              </a:rPr>
              <a:t>Punct local de informare</a:t>
            </a:r>
            <a:r>
              <a:rPr lang="en-US" sz="1800" b="1" dirty="0" smtClean="0">
                <a:solidFill>
                  <a:schemeClr val="tx2"/>
                </a:solidFill>
                <a:latin typeface="Times" pitchFamily="18" charset="0"/>
              </a:rPr>
              <a:t>,</a:t>
            </a:r>
            <a:r>
              <a:rPr lang="ro-RO" sz="1800" b="1" dirty="0" smtClean="0">
                <a:solidFill>
                  <a:schemeClr val="tx2"/>
                </a:solidFill>
                <a:latin typeface="Times" pitchFamily="18" charset="0"/>
              </a:rPr>
              <a:t> </a:t>
            </a:r>
            <a:r>
              <a:rPr lang="en-GB" sz="1800" b="1" dirty="0" smtClean="0">
                <a:solidFill>
                  <a:schemeClr val="tx2"/>
                </a:solidFill>
                <a:latin typeface="Times" pitchFamily="18" charset="0"/>
              </a:rPr>
              <a:t>COST</a:t>
            </a:r>
          </a:p>
          <a:p>
            <a:pPr lvl="0"/>
            <a:endParaRPr lang="en-GB" b="1" dirty="0" smtClean="0">
              <a:solidFill>
                <a:schemeClr val="tx1"/>
              </a:solidFill>
              <a:latin typeface="Times New Roman" pitchFamily="18" charset="0"/>
              <a:cs typeface="Times New Roman" pitchFamily="18" charset="0"/>
            </a:endParaRPr>
          </a:p>
          <a:p>
            <a:pPr lvl="0"/>
            <a:endParaRPr lang="ru-RU" b="1" dirty="0" smtClean="0">
              <a:solidFill>
                <a:schemeClr val="tx1"/>
              </a:solidFill>
              <a:latin typeface="Times New Roman" pitchFamily="18" charset="0"/>
              <a:cs typeface="Times New Roman" pitchFamily="18" charset="0"/>
            </a:endParaRPr>
          </a:p>
          <a:p>
            <a:endParaRPr lang="ru-RU" dirty="0"/>
          </a:p>
        </p:txBody>
      </p:sp>
      <p:pic>
        <p:nvPicPr>
          <p:cNvPr id="1027" name="Picture 2" descr="C:\Users\vitalievar\Desktop\ASM logo.png"/>
          <p:cNvPicPr>
            <a:picLocks noChangeAspect="1" noChangeArrowheads="1"/>
          </p:cNvPicPr>
          <p:nvPr/>
        </p:nvPicPr>
        <p:blipFill>
          <a:blip r:embed="rId2" cstate="print"/>
          <a:srcRect/>
          <a:stretch>
            <a:fillRect/>
          </a:stretch>
        </p:blipFill>
        <p:spPr bwMode="auto">
          <a:xfrm>
            <a:off x="336248" y="400975"/>
            <a:ext cx="1119898" cy="1587865"/>
          </a:xfrm>
          <a:prstGeom prst="rect">
            <a:avLst/>
          </a:prstGeom>
          <a:noFill/>
          <a:ln w="9525">
            <a:noFill/>
            <a:miter lim="800000"/>
            <a:headEnd/>
            <a:tailEnd/>
          </a:ln>
        </p:spPr>
      </p:pic>
      <p:pic>
        <p:nvPicPr>
          <p:cNvPr id="7" name="Рисунок 6" descr="logo_cost.png"/>
          <p:cNvPicPr>
            <a:picLocks noChangeAspect="1"/>
          </p:cNvPicPr>
          <p:nvPr/>
        </p:nvPicPr>
        <p:blipFill>
          <a:blip r:embed="rId3" cstate="print"/>
          <a:stretch>
            <a:fillRect/>
          </a:stretch>
        </p:blipFill>
        <p:spPr>
          <a:xfrm>
            <a:off x="1619672" y="620688"/>
            <a:ext cx="3465230" cy="72192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2348880"/>
            <a:ext cx="7992887" cy="4032448"/>
          </a:xfrm>
        </p:spPr>
        <p:txBody>
          <a:bodyPr>
            <a:normAutofit lnSpcReduction="10000"/>
          </a:bodyPr>
          <a:lstStyle/>
          <a:p>
            <a:pPr marL="0" indent="0">
              <a:buNone/>
            </a:pPr>
            <a:r>
              <a:rPr lang="ro-RO" b="1" dirty="0" smtClean="0">
                <a:latin typeface="Times New Roman" pitchFamily="18" charset="0"/>
                <a:cs typeface="Times New Roman" pitchFamily="18" charset="0"/>
              </a:rPr>
              <a:t>Oferă sprijin financiar pentru eforturile de a coordona grupurile științifice în toată Europa și coordonează aceste rețele</a:t>
            </a:r>
          </a:p>
          <a:p>
            <a:pPr>
              <a:buFont typeface="Symbol" panose="05050102010706020507" pitchFamily="18" charset="2"/>
              <a:buChar char=""/>
            </a:pPr>
            <a:r>
              <a:rPr lang="ro-RO" dirty="0" smtClean="0">
                <a:latin typeface="Times New Roman" pitchFamily="18" charset="0"/>
                <a:cs typeface="Times New Roman" pitchFamily="18" charset="0"/>
              </a:rPr>
              <a:t>Conferințe;</a:t>
            </a:r>
          </a:p>
          <a:p>
            <a:pPr>
              <a:buFont typeface="Symbol" panose="05050102010706020507" pitchFamily="18" charset="2"/>
              <a:buChar char=""/>
            </a:pPr>
            <a:r>
              <a:rPr lang="ro-RO" dirty="0" smtClean="0">
                <a:latin typeface="Times New Roman" pitchFamily="18" charset="0"/>
                <a:cs typeface="Times New Roman" pitchFamily="18" charset="0"/>
              </a:rPr>
              <a:t>Workshop-uri;</a:t>
            </a:r>
          </a:p>
          <a:p>
            <a:pPr>
              <a:buFont typeface="Symbol" panose="05050102010706020507" pitchFamily="18" charset="2"/>
              <a:buChar char=""/>
            </a:pPr>
            <a:r>
              <a:rPr lang="ro-RO" dirty="0" smtClean="0">
                <a:latin typeface="Times New Roman" pitchFamily="18" charset="0"/>
                <a:cs typeface="Times New Roman" pitchFamily="18" charset="0"/>
              </a:rPr>
              <a:t>Seminare;</a:t>
            </a:r>
          </a:p>
          <a:p>
            <a:pPr>
              <a:buFont typeface="Symbol" panose="05050102010706020507" pitchFamily="18" charset="2"/>
              <a:buChar char=""/>
            </a:pPr>
            <a:r>
              <a:rPr lang="ro-RO" dirty="0" smtClean="0">
                <a:latin typeface="Times New Roman" pitchFamily="18" charset="0"/>
                <a:cs typeface="Times New Roman" pitchFamily="18" charset="0"/>
              </a:rPr>
              <a:t>Schimburile științifice pe termen scurt; </a:t>
            </a:r>
          </a:p>
          <a:p>
            <a:pPr>
              <a:buFont typeface="Symbol" panose="05050102010706020507" pitchFamily="18" charset="2"/>
              <a:buChar char=""/>
            </a:pPr>
            <a:r>
              <a:rPr lang="ro-RO" dirty="0" smtClean="0">
                <a:latin typeface="Times New Roman" pitchFamily="18" charset="0"/>
                <a:cs typeface="Times New Roman" pitchFamily="18" charset="0"/>
              </a:rPr>
              <a:t>Trening-uri; </a:t>
            </a:r>
          </a:p>
          <a:p>
            <a:pPr>
              <a:buFont typeface="Symbol" panose="05050102010706020507" pitchFamily="18" charset="2"/>
              <a:buChar char=""/>
            </a:pPr>
            <a:r>
              <a:rPr lang="ro-RO" dirty="0" smtClean="0">
                <a:latin typeface="Times New Roman" pitchFamily="18" charset="0"/>
                <a:cs typeface="Times New Roman" pitchFamily="18" charset="0"/>
              </a:rPr>
              <a:t>Publicații;  </a:t>
            </a:r>
          </a:p>
          <a:p>
            <a:pPr>
              <a:buFont typeface="Symbol" panose="05050102010706020507" pitchFamily="18" charset="2"/>
              <a:buChar char=""/>
            </a:pPr>
            <a:r>
              <a:rPr lang="ro-RO" dirty="0" smtClean="0">
                <a:latin typeface="Times New Roman" pitchFamily="18" charset="0"/>
                <a:cs typeface="Times New Roman" pitchFamily="18" charset="0"/>
              </a:rPr>
              <a:t>Activități de diseminare.</a:t>
            </a:r>
          </a:p>
          <a:p>
            <a:endParaRPr lang="en-US" dirty="0"/>
          </a:p>
          <a:p>
            <a:endParaRPr lang="ru-RU" dirty="0" smtClean="0"/>
          </a:p>
          <a:p>
            <a:endParaRPr lang="ru-RU" dirty="0"/>
          </a:p>
        </p:txBody>
      </p:sp>
      <p:sp>
        <p:nvSpPr>
          <p:cNvPr id="2" name="Заголовок 1"/>
          <p:cNvSpPr>
            <a:spLocks noGrp="1"/>
          </p:cNvSpPr>
          <p:nvPr>
            <p:ph type="title"/>
          </p:nvPr>
        </p:nvSpPr>
        <p:spPr/>
        <p:txBody>
          <a:bodyPr>
            <a:normAutofit/>
          </a:bodyPr>
          <a:lstStyle/>
          <a:p>
            <a:r>
              <a:rPr lang="ro-RO" b="1" dirty="0" smtClean="0"/>
              <a:t>Tipuri de activități finanțate</a:t>
            </a:r>
            <a:endParaRPr lang="ru-RU"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492896"/>
            <a:ext cx="8136904" cy="3816424"/>
          </a:xfrm>
        </p:spPr>
        <p:txBody>
          <a:bodyPr>
            <a:normAutofit/>
          </a:bodyPr>
          <a:lstStyle/>
          <a:p>
            <a:pPr>
              <a:buNone/>
            </a:pPr>
            <a:r>
              <a:rPr lang="ro-RO"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Cercetători</a:t>
            </a:r>
            <a:r>
              <a:rPr lang="ro-RO" dirty="0" smtClean="0">
                <a:latin typeface="Times New Roman" pitchFamily="18" charset="0"/>
                <a:cs typeface="Times New Roman" pitchFamily="18" charset="0"/>
              </a:rPr>
              <a:t>i</a:t>
            </a:r>
            <a:r>
              <a:rPr lang="vi-VN" dirty="0" smtClean="0">
                <a:latin typeface="Times New Roman" pitchFamily="18" charset="0"/>
                <a:cs typeface="Times New Roman" pitchFamily="18" charset="0"/>
              </a:rPr>
              <a:t> și </a:t>
            </a:r>
            <a:r>
              <a:rPr lang="ro-RO" dirty="0" smtClean="0">
                <a:latin typeface="Times New Roman" pitchFamily="18" charset="0"/>
                <a:cs typeface="Times New Roman" pitchFamily="18" charset="0"/>
              </a:rPr>
              <a:t>o</a:t>
            </a:r>
            <a:r>
              <a:rPr lang="vi-VN" dirty="0" smtClean="0">
                <a:latin typeface="Times New Roman" pitchFamily="18" charset="0"/>
                <a:cs typeface="Times New Roman" pitchFamily="18" charset="0"/>
              </a:rPr>
              <a:t>amenii de știință din statele membre</a:t>
            </a:r>
            <a:r>
              <a:rPr lang="ro-RO"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COST pot participa la Acțiunile COST - </a:t>
            </a:r>
            <a:r>
              <a:rPr lang="ro-RO" dirty="0" smtClean="0">
                <a:latin typeface="Times New Roman" pitchFamily="18" charset="0"/>
                <a:cs typeface="Times New Roman" pitchFamily="18" charset="0"/>
              </a:rPr>
              <a:t>prin</a:t>
            </a:r>
            <a:r>
              <a:rPr lang="vi-VN" dirty="0" smtClean="0">
                <a:latin typeface="Times New Roman" pitchFamily="18" charset="0"/>
                <a:cs typeface="Times New Roman" pitchFamily="18" charset="0"/>
              </a:rPr>
              <a:t> 2 </a:t>
            </a:r>
            <a:r>
              <a:rPr lang="ro-RO" dirty="0" smtClean="0">
                <a:latin typeface="Times New Roman" pitchFamily="18" charset="0"/>
                <a:cs typeface="Times New Roman" pitchFamily="18" charset="0"/>
              </a:rPr>
              <a:t>modalități: </a:t>
            </a:r>
          </a:p>
          <a:p>
            <a:pPr>
              <a:buNone/>
            </a:pPr>
            <a:endParaRPr lang="ru-RU" dirty="0" smtClean="0">
              <a:latin typeface="Times New Roman" pitchFamily="18" charset="0"/>
              <a:cs typeface="Times New Roman" pitchFamily="18" charset="0"/>
            </a:endParaRPr>
          </a:p>
          <a:p>
            <a:pPr marL="457200" lvl="0" indent="-457200">
              <a:buNone/>
            </a:pPr>
            <a:r>
              <a:rPr lang="ro-RO" b="1" dirty="0" smtClean="0">
                <a:latin typeface="Times New Roman" pitchFamily="18" charset="0"/>
                <a:cs typeface="Times New Roman" pitchFamily="18" charset="0"/>
              </a:rPr>
              <a:t>1. Înaintarea</a:t>
            </a:r>
            <a:r>
              <a:rPr lang="it-IT" b="1" dirty="0" smtClean="0">
                <a:latin typeface="Times New Roman" pitchFamily="18" charset="0"/>
                <a:cs typeface="Times New Roman" pitchFamily="18" charset="0"/>
              </a:rPr>
              <a:t> unei noi propuneri de </a:t>
            </a:r>
            <a:r>
              <a:rPr lang="ro-RO" b="1" dirty="0" smtClean="0">
                <a:latin typeface="Times New Roman" pitchFamily="18" charset="0"/>
                <a:cs typeface="Times New Roman" pitchFamily="18" charset="0"/>
              </a:rPr>
              <a:t>A</a:t>
            </a:r>
            <a:r>
              <a:rPr lang="it-IT" b="1" dirty="0" smtClean="0">
                <a:latin typeface="Times New Roman" pitchFamily="18" charset="0"/>
                <a:cs typeface="Times New Roman" pitchFamily="18" charset="0"/>
              </a:rPr>
              <a:t>cțiune COST;</a:t>
            </a:r>
            <a:endParaRPr lang="ro-RO" b="1" dirty="0" smtClean="0">
              <a:latin typeface="Times New Roman" pitchFamily="18" charset="0"/>
              <a:cs typeface="Times New Roman" pitchFamily="18" charset="0"/>
            </a:endParaRPr>
          </a:p>
          <a:p>
            <a:pPr marL="457200" lvl="0" indent="-457200">
              <a:buNone/>
            </a:pPr>
            <a:r>
              <a:rPr lang="ro-RO" b="1" dirty="0" smtClean="0">
                <a:latin typeface="Times New Roman" pitchFamily="18" charset="0"/>
                <a:cs typeface="Times New Roman" pitchFamily="18" charset="0"/>
              </a:rPr>
              <a:t>2. </a:t>
            </a:r>
            <a:r>
              <a:rPr lang="es-ES" b="1" dirty="0" smtClean="0">
                <a:latin typeface="Times New Roman" pitchFamily="18" charset="0"/>
                <a:cs typeface="Times New Roman" pitchFamily="18" charset="0"/>
              </a:rPr>
              <a:t>Aderarea la </a:t>
            </a:r>
            <a:r>
              <a:rPr lang="ro-RO" b="1" dirty="0" smtClean="0">
                <a:latin typeface="Times New Roman" pitchFamily="18" charset="0"/>
                <a:cs typeface="Times New Roman" pitchFamily="18" charset="0"/>
              </a:rPr>
              <a:t>o </a:t>
            </a:r>
            <a:r>
              <a:rPr lang="es-ES" b="1" dirty="0" smtClean="0">
                <a:latin typeface="Times New Roman" pitchFamily="18" charset="0"/>
                <a:cs typeface="Times New Roman" pitchFamily="18" charset="0"/>
              </a:rPr>
              <a:t>Acțiune COST deja existent</a:t>
            </a:r>
            <a:r>
              <a:rPr lang="ro-RO" b="1" dirty="0" smtClean="0">
                <a:latin typeface="Times New Roman" pitchFamily="18" charset="0"/>
                <a:cs typeface="Times New Roman" pitchFamily="18" charset="0"/>
              </a:rPr>
              <a:t>ă  </a:t>
            </a:r>
          </a:p>
          <a:p>
            <a:pPr marL="457200" lvl="0" indent="-457200">
              <a:buNone/>
            </a:pPr>
            <a:endParaRPr lang="ro-RO" b="1" dirty="0" smtClean="0">
              <a:solidFill>
                <a:srgbClr val="FF0000"/>
              </a:solidFill>
              <a:latin typeface="Times New Roman" pitchFamily="18" charset="0"/>
              <a:cs typeface="Times New Roman" pitchFamily="18" charset="0"/>
            </a:endParaRPr>
          </a:p>
          <a:p>
            <a:pPr marL="457200" lvl="0" indent="-457200" algn="just">
              <a:buNone/>
            </a:pPr>
            <a:r>
              <a:rPr lang="ro-RO" b="1" u="sng" dirty="0" smtClean="0">
                <a:solidFill>
                  <a:schemeClr val="accent2">
                    <a:lumMod val="75000"/>
                  </a:schemeClr>
                </a:solidFill>
                <a:latin typeface="Times New Roman" pitchFamily="18" charset="0"/>
                <a:cs typeface="Times New Roman" pitchFamily="18" charset="0"/>
              </a:rPr>
              <a:t>Republica Moldova poate participa la Acțiunile COST doar prin modalitatea nr. 2</a:t>
            </a:r>
          </a:p>
          <a:p>
            <a:pPr marL="457200" lvl="0" indent="-457200">
              <a:buNone/>
            </a:pPr>
            <a:endParaRPr lang="ro-RO" b="1" dirty="0" smtClean="0">
              <a:latin typeface="Times New Roman" pitchFamily="18" charset="0"/>
              <a:cs typeface="Times New Roman" pitchFamily="18" charset="0"/>
            </a:endParaRPr>
          </a:p>
          <a:p>
            <a:pPr marL="457200" lvl="0" indent="-457200">
              <a:buFont typeface="+mj-lt"/>
              <a:buAutoNum type="alphaUcPeriod"/>
            </a:pPr>
            <a:endParaRPr lang="ru-RU" b="1"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r>
              <a:rPr lang="en-US" b="1" dirty="0" smtClean="0"/>
              <a:t/>
            </a:r>
            <a:br>
              <a:rPr lang="en-US" b="1" dirty="0" smtClean="0"/>
            </a:br>
            <a:r>
              <a:rPr lang="en-US" b="1" dirty="0" smtClean="0"/>
              <a:t> </a:t>
            </a:r>
            <a:r>
              <a:rPr lang="ro-RO" b="1" dirty="0" smtClean="0"/>
              <a:t>Participarea la Acțiunile COST </a:t>
            </a:r>
            <a:r>
              <a:rPr lang="ru-RU" dirty="0" smtClean="0"/>
              <a:t/>
            </a:r>
            <a:br>
              <a:rPr lang="ru-RU" dirty="0" smtClean="0"/>
            </a:b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2204864"/>
            <a:ext cx="8424936" cy="4032448"/>
          </a:xfrm>
        </p:spPr>
        <p:txBody>
          <a:bodyPr/>
          <a:lstStyle/>
          <a:p>
            <a:pPr algn="ctr">
              <a:buNone/>
            </a:pPr>
            <a:r>
              <a:rPr lang="ro-RO" dirty="0" smtClean="0"/>
              <a:t>    </a:t>
            </a:r>
            <a:r>
              <a:rPr lang="ro-RO" dirty="0" smtClean="0">
                <a:latin typeface="Times New Roman" pitchFamily="18" charset="0"/>
                <a:cs typeface="Times New Roman" pitchFamily="18" charset="0"/>
              </a:rPr>
              <a:t>Cererea pentru participare la</a:t>
            </a:r>
            <a:r>
              <a:rPr lang="vi-VN"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o </a:t>
            </a:r>
            <a:r>
              <a:rPr lang="vi-VN" b="1" dirty="0" smtClean="0">
                <a:latin typeface="Times New Roman" pitchFamily="18" charset="0"/>
                <a:cs typeface="Times New Roman" pitchFamily="18" charset="0"/>
              </a:rPr>
              <a:t>Acțiun</a:t>
            </a:r>
            <a:r>
              <a:rPr lang="ro-RO" b="1" dirty="0" smtClean="0">
                <a:latin typeface="Times New Roman" pitchFamily="18" charset="0"/>
                <a:cs typeface="Times New Roman" pitchFamily="18" charset="0"/>
              </a:rPr>
              <a:t>e</a:t>
            </a:r>
            <a:r>
              <a:rPr lang="vi-VN" b="1" dirty="0" smtClean="0">
                <a:latin typeface="Times New Roman" pitchFamily="18" charset="0"/>
                <a:cs typeface="Times New Roman" pitchFamily="18" charset="0"/>
              </a:rPr>
              <a:t> COST</a:t>
            </a:r>
            <a:r>
              <a:rPr lang="vi-VN" dirty="0" smtClean="0">
                <a:latin typeface="Times New Roman" pitchFamily="18" charset="0"/>
                <a:cs typeface="Times New Roman" pitchFamily="18" charset="0"/>
              </a:rPr>
              <a:t> poate fi trimisă  în orice moment pe parcursul anului, prin intermediul noului instrument de depunere on-line </a:t>
            </a:r>
            <a:endParaRPr lang="ro-RO" dirty="0" smtClean="0">
              <a:latin typeface="Times New Roman" pitchFamily="18" charset="0"/>
              <a:cs typeface="Times New Roman" pitchFamily="18" charset="0"/>
            </a:endParaRPr>
          </a:p>
          <a:p>
            <a:pPr algn="ctr">
              <a:buNone/>
            </a:pPr>
            <a:r>
              <a:rPr lang="vi-VN" b="1" dirty="0" smtClean="0">
                <a:latin typeface="Times New Roman" pitchFamily="18" charset="0"/>
                <a:cs typeface="Times New Roman" pitchFamily="18" charset="0"/>
              </a:rPr>
              <a:t>e-COST</a:t>
            </a:r>
            <a:r>
              <a:rPr lang="ro-RO" b="1" dirty="0" smtClean="0">
                <a:latin typeface="Times New Roman" pitchFamily="18" charset="0"/>
                <a:cs typeface="Times New Roman" pitchFamily="18" charset="0"/>
              </a:rPr>
              <a:t>.</a:t>
            </a:r>
          </a:p>
          <a:p>
            <a:pPr lvl="0" algn="ctr">
              <a:buClr>
                <a:srgbClr val="31B6FD"/>
              </a:buClr>
              <a:buNone/>
            </a:pPr>
            <a:endParaRPr lang="ro-RO" b="1" dirty="0" smtClean="0"/>
          </a:p>
          <a:p>
            <a:pPr lvl="0" algn="ctr">
              <a:buClr>
                <a:srgbClr val="31B6FD"/>
              </a:buClr>
              <a:buNone/>
            </a:pPr>
            <a:r>
              <a:rPr lang="ro-RO" u="sng" dirty="0" smtClean="0">
                <a:solidFill>
                  <a:srgbClr val="073E87"/>
                </a:solidFill>
              </a:rPr>
              <a:t>    </a:t>
            </a:r>
            <a:r>
              <a:rPr lang="en-US" u="sng" dirty="0" smtClean="0">
                <a:solidFill>
                  <a:srgbClr val="073E87"/>
                </a:solidFill>
              </a:rPr>
              <a:t>NB: </a:t>
            </a:r>
            <a:r>
              <a:rPr lang="it-IT" b="1" u="sng" dirty="0" smtClean="0">
                <a:solidFill>
                  <a:srgbClr val="073E87"/>
                </a:solidFill>
              </a:rPr>
              <a:t>Cercetatorii nu pot adera la acțiunile care  a</a:t>
            </a:r>
            <a:r>
              <a:rPr lang="ro-RO" b="1" u="sng" dirty="0" smtClean="0">
                <a:solidFill>
                  <a:srgbClr val="073E87"/>
                </a:solidFill>
              </a:rPr>
              <a:t>u</a:t>
            </a:r>
            <a:r>
              <a:rPr lang="it-IT" b="1" u="sng" dirty="0" smtClean="0">
                <a:solidFill>
                  <a:srgbClr val="073E87"/>
                </a:solidFill>
              </a:rPr>
              <a:t> un an până la finalizare</a:t>
            </a:r>
            <a:endParaRPr lang="ru-RU" b="1" u="sng" dirty="0" smtClean="0">
              <a:solidFill>
                <a:srgbClr val="073E87"/>
              </a:solidFill>
              <a:cs typeface="Times New Roman" pitchFamily="18" charset="0"/>
            </a:endParaRPr>
          </a:p>
          <a:p>
            <a:pPr>
              <a:buNone/>
            </a:pPr>
            <a:endParaRPr lang="ro-RO" b="1" dirty="0" smtClean="0"/>
          </a:p>
          <a:p>
            <a:pPr>
              <a:buNone/>
            </a:pPr>
            <a:endParaRPr lang="ro-RO" b="1" dirty="0" smtClean="0"/>
          </a:p>
          <a:p>
            <a:pPr>
              <a:buNone/>
            </a:pPr>
            <a:endParaRPr lang="ro-RO" b="1" dirty="0" smtClean="0"/>
          </a:p>
        </p:txBody>
      </p:sp>
      <p:sp>
        <p:nvSpPr>
          <p:cNvPr id="3" name="Заголовок 2"/>
          <p:cNvSpPr>
            <a:spLocks noGrp="1"/>
          </p:cNvSpPr>
          <p:nvPr>
            <p:ph type="title"/>
          </p:nvPr>
        </p:nvSpPr>
        <p:spPr/>
        <p:txBody>
          <a:bodyPr/>
          <a:lstStyle/>
          <a:p>
            <a:r>
              <a:rPr lang="ro-RO" b="1" dirty="0" smtClean="0"/>
              <a:t>Procedura de aplicare</a:t>
            </a:r>
            <a:endParaRPr lang="ru-RU"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556792"/>
            <a:ext cx="8208912" cy="4104456"/>
          </a:xfrm>
        </p:spPr>
        <p:txBody>
          <a:bodyPr>
            <a:normAutofit lnSpcReduction="10000"/>
          </a:bodyPr>
          <a:lstStyle/>
          <a:p>
            <a:pPr marL="457200" indent="-457200">
              <a:buNone/>
            </a:pPr>
            <a:endParaRPr lang="en-US" b="1" dirty="0" smtClean="0">
              <a:latin typeface="Times New Roman" pitchFamily="18" charset="0"/>
              <a:cs typeface="Times New Roman" pitchFamily="18" charset="0"/>
            </a:endParaRPr>
          </a:p>
          <a:p>
            <a:pPr marL="457200" indent="-457200">
              <a:buFont typeface="+mj-lt"/>
              <a:buAutoNum type="arabicPeriod"/>
            </a:pPr>
            <a:r>
              <a:rPr lang="ro-RO" b="1" dirty="0" smtClean="0">
                <a:latin typeface="Times New Roman" pitchFamily="18" charset="0"/>
                <a:cs typeface="Times New Roman" pitchFamily="18" charset="0"/>
              </a:rPr>
              <a:t>Vizitați pagina</a:t>
            </a:r>
            <a:r>
              <a:rPr lang="en-US" b="1" dirty="0" smtClean="0">
                <a:latin typeface="Times New Roman" pitchFamily="18" charset="0"/>
                <a:cs typeface="Times New Roman" pitchFamily="18" charset="0"/>
              </a:rPr>
              <a:t>-web </a:t>
            </a:r>
            <a:r>
              <a:rPr lang="en-US" b="1" dirty="0" smtClean="0">
                <a:latin typeface="Times New Roman" pitchFamily="18" charset="0"/>
                <a:cs typeface="Times New Roman" pitchFamily="18" charset="0"/>
                <a:hlinkClick r:id="rId2"/>
              </a:rPr>
              <a:t>www.cost.eu</a:t>
            </a:r>
            <a:r>
              <a:rPr lang="en-US" b="1" dirty="0" smtClean="0">
                <a:latin typeface="Times New Roman" pitchFamily="18" charset="0"/>
                <a:cs typeface="Times New Roman" pitchFamily="18" charset="0"/>
              </a:rPr>
              <a:t>; </a:t>
            </a:r>
          </a:p>
          <a:p>
            <a:pPr marL="457200" indent="-457200">
              <a:buFont typeface="+mj-lt"/>
              <a:buAutoNum type="arabicPeriod"/>
            </a:pPr>
            <a:r>
              <a:rPr lang="ro-RO" b="1" dirty="0" smtClean="0">
                <a:latin typeface="Times New Roman" pitchFamily="18" charset="0"/>
                <a:cs typeface="Times New Roman" pitchFamily="18" charset="0"/>
              </a:rPr>
              <a:t>Consultați secțiunea: </a:t>
            </a:r>
            <a:r>
              <a:rPr lang="en-US" b="1" dirty="0" smtClean="0">
                <a:latin typeface="Times New Roman" pitchFamily="18" charset="0"/>
                <a:cs typeface="Times New Roman" pitchFamily="18" charset="0"/>
              </a:rPr>
              <a:t>COST Action</a:t>
            </a:r>
            <a:r>
              <a:rPr lang="ro-RO" b="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a:t>
            </a:r>
          </a:p>
          <a:p>
            <a:pPr marL="457200" indent="-457200">
              <a:buFont typeface="+mj-lt"/>
              <a:buAutoNum type="arabicPeriod"/>
            </a:pPr>
            <a:r>
              <a:rPr lang="ro-RO" b="1" dirty="0" smtClean="0">
                <a:latin typeface="Times New Roman" pitchFamily="18" charset="0"/>
                <a:cs typeface="Times New Roman" pitchFamily="18" charset="0"/>
              </a:rPr>
              <a:t>Faceți click pe</a:t>
            </a:r>
            <a:r>
              <a:rPr lang="en-US" b="1" dirty="0" smtClean="0">
                <a:latin typeface="Times New Roman" pitchFamily="18" charset="0"/>
                <a:cs typeface="Times New Roman" pitchFamily="18" charset="0"/>
              </a:rPr>
              <a:t>: Running</a:t>
            </a:r>
            <a:r>
              <a:rPr lang="ro-RO" b="1" dirty="0" smtClean="0">
                <a:latin typeface="Times New Roman" pitchFamily="18" charset="0"/>
                <a:cs typeface="Times New Roman" pitchFamily="18" charset="0"/>
              </a:rPr>
              <a:t> COST </a:t>
            </a:r>
            <a:r>
              <a:rPr lang="en-US" b="1" dirty="0" smtClean="0">
                <a:latin typeface="Times New Roman" pitchFamily="18" charset="0"/>
                <a:cs typeface="Times New Roman" pitchFamily="18" charset="0"/>
              </a:rPr>
              <a:t>Actions;</a:t>
            </a:r>
          </a:p>
          <a:p>
            <a:pPr marL="457200" indent="-457200">
              <a:buFont typeface="+mj-lt"/>
              <a:buAutoNum type="arabicPeriod"/>
            </a:pPr>
            <a:r>
              <a:rPr lang="ro-RO" b="1" dirty="0" smtClean="0">
                <a:latin typeface="Times New Roman" pitchFamily="18" charset="0"/>
                <a:cs typeface="Times New Roman" pitchFamily="18" charset="0"/>
              </a:rPr>
              <a:t>Alegeți domeniul științific</a:t>
            </a:r>
            <a:r>
              <a:rPr lang="en-US" b="1" dirty="0" smtClean="0">
                <a:latin typeface="Times New Roman" pitchFamily="18" charset="0"/>
                <a:cs typeface="Times New Roman" pitchFamily="18" charset="0"/>
              </a:rPr>
              <a:t>;</a:t>
            </a:r>
          </a:p>
          <a:p>
            <a:pPr marL="457200" indent="-457200">
              <a:buFont typeface="+mj-lt"/>
              <a:buAutoNum type="arabicPeriod"/>
            </a:pPr>
            <a:r>
              <a:rPr lang="ro-RO" b="1" dirty="0" smtClean="0">
                <a:latin typeface="Times New Roman" pitchFamily="18" charset="0"/>
                <a:cs typeface="Times New Roman" pitchFamily="18" charset="0"/>
              </a:rPr>
              <a:t>Identificați acțiunea de interes în derulare</a:t>
            </a:r>
            <a:r>
              <a:rPr lang="en-US" b="1" dirty="0" smtClean="0">
                <a:latin typeface="Times New Roman" pitchFamily="18" charset="0"/>
                <a:cs typeface="Times New Roman" pitchFamily="18" charset="0"/>
              </a:rPr>
              <a:t>;</a:t>
            </a:r>
          </a:p>
          <a:p>
            <a:pPr marL="457200" indent="-457200">
              <a:buFont typeface="+mj-lt"/>
              <a:buAutoNum type="arabicPeriod"/>
            </a:pPr>
            <a:r>
              <a:rPr lang="ro-RO" b="1" dirty="0" smtClean="0">
                <a:latin typeface="Times New Roman" pitchFamily="18" charset="0"/>
                <a:cs typeface="Times New Roman" pitchFamily="18" charset="0"/>
              </a:rPr>
              <a:t>Contactați Punctul Local de Informare, precum și coordonatorii Acțiunii</a:t>
            </a:r>
            <a:r>
              <a:rPr lang="en-US" b="1" dirty="0" smtClean="0">
                <a:latin typeface="Times New Roman" pitchFamily="18" charset="0"/>
                <a:cs typeface="Times New Roman" pitchFamily="18" charset="0"/>
              </a:rPr>
              <a:t>.</a:t>
            </a:r>
            <a:endParaRPr lang="ro-RO" b="1" dirty="0" smtClean="0">
              <a:latin typeface="Times New Roman" pitchFamily="18" charset="0"/>
              <a:cs typeface="Times New Roman" pitchFamily="18" charset="0"/>
            </a:endParaRPr>
          </a:p>
          <a:p>
            <a:pPr marL="457200" indent="-457200" algn="just">
              <a:buFont typeface="+mj-lt"/>
              <a:buAutoNum type="arabicPeriod"/>
            </a:pPr>
            <a:r>
              <a:rPr lang="vi-VN" b="1" dirty="0" smtClean="0">
                <a:latin typeface="Times New Roman" pitchFamily="18" charset="0"/>
                <a:cs typeface="Times New Roman" pitchFamily="18" charset="0"/>
              </a:rPr>
              <a:t>Participarea trebuie să fie aprobat</a:t>
            </a:r>
            <a:r>
              <a:rPr lang="ro-RO" b="1" dirty="0" smtClean="0">
                <a:latin typeface="Times New Roman" pitchFamily="18" charset="0"/>
                <a:cs typeface="Times New Roman" pitchFamily="18" charset="0"/>
              </a:rPr>
              <a:t>ă de</a:t>
            </a:r>
            <a:r>
              <a:rPr lang="vi-VN" b="1"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către</a:t>
            </a:r>
            <a:r>
              <a:rPr lang="vi-VN" b="1" dirty="0" smtClean="0">
                <a:latin typeface="Times New Roman" pitchFamily="18" charset="0"/>
                <a:cs typeface="Times New Roman" pitchFamily="18" charset="0"/>
              </a:rPr>
              <a:t> organul de</a:t>
            </a:r>
            <a:r>
              <a:rPr lang="ro-RO"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guvernare C</a:t>
            </a:r>
            <a:r>
              <a:rPr lang="ro-RO" b="1" dirty="0" smtClean="0">
                <a:latin typeface="Times New Roman" pitchFamily="18" charset="0"/>
                <a:cs typeface="Times New Roman" pitchFamily="18" charset="0"/>
              </a:rPr>
              <a:t>OST</a:t>
            </a:r>
          </a:p>
          <a:p>
            <a:pPr marL="457200" indent="-457200" algn="just">
              <a:buFont typeface="+mj-lt"/>
              <a:buAutoNum type="arabicPeriod"/>
            </a:pPr>
            <a:endParaRPr lang="ru-RU" b="1" dirty="0" smtClean="0">
              <a:latin typeface="Times New Roman" pitchFamily="18" charset="0"/>
              <a:cs typeface="Times New Roman" pitchFamily="18" charset="0"/>
            </a:endParaRPr>
          </a:p>
          <a:p>
            <a:pPr marL="457200" indent="-457200">
              <a:buNone/>
            </a:pPr>
            <a:endParaRPr lang="ro-RO" b="1" dirty="0" smtClean="0"/>
          </a:p>
          <a:p>
            <a:pPr marL="457200" indent="-457200">
              <a:buNone/>
            </a:pPr>
            <a:endParaRPr lang="en-US" b="1" dirty="0" smtClean="0"/>
          </a:p>
          <a:p>
            <a:pPr marL="457200" indent="-457200">
              <a:buNone/>
            </a:pPr>
            <a:endParaRPr lang="en-US" dirty="0" smtClean="0"/>
          </a:p>
        </p:txBody>
      </p:sp>
      <p:sp>
        <p:nvSpPr>
          <p:cNvPr id="2" name="Заголовок 1"/>
          <p:cNvSpPr>
            <a:spLocks noGrp="1"/>
          </p:cNvSpPr>
          <p:nvPr>
            <p:ph type="title"/>
          </p:nvPr>
        </p:nvSpPr>
        <p:spPr/>
        <p:txBody>
          <a:bodyPr>
            <a:normAutofit/>
          </a:bodyPr>
          <a:lstStyle/>
          <a:p>
            <a:r>
              <a:rPr lang="ro-RO" b="1" dirty="0" smtClean="0"/>
              <a:t>Ce trebuie să faceți!</a:t>
            </a:r>
            <a:endParaRPr lang="ru-RU"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dirty="0"/>
          </a:p>
        </p:txBody>
      </p:sp>
      <p:pic>
        <p:nvPicPr>
          <p:cNvPr id="1028" name="Picture 4"/>
          <p:cNvPicPr>
            <a:picLocks noChangeAspect="1" noChangeArrowheads="1"/>
          </p:cNvPicPr>
          <p:nvPr/>
        </p:nvPicPr>
        <p:blipFill>
          <a:blip r:embed="rId2" cstate="print"/>
          <a:srcRect/>
          <a:stretch>
            <a:fillRect/>
          </a:stretch>
        </p:blipFill>
        <p:spPr bwMode="auto">
          <a:xfrm>
            <a:off x="-4356992" y="-1035496"/>
            <a:ext cx="17519915" cy="9854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езымянныйfgjhdjfhgdsr.jpg"/>
          <p:cNvPicPr>
            <a:picLocks noChangeAspect="1"/>
          </p:cNvPicPr>
          <p:nvPr/>
        </p:nvPicPr>
        <p:blipFill>
          <a:blip r:embed="rId2" cstate="print"/>
          <a:stretch>
            <a:fillRect/>
          </a:stretch>
        </p:blipFill>
        <p:spPr>
          <a:xfrm>
            <a:off x="0" y="1"/>
            <a:ext cx="9144000" cy="765037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5" name="Содержимое 4" descr="Безымянный.jpg"/>
          <p:cNvPicPr>
            <a:picLocks noGrp="1" noChangeAspect="1"/>
          </p:cNvPicPr>
          <p:nvPr>
            <p:ph idx="1"/>
          </p:nvPr>
        </p:nvPicPr>
        <p:blipFill>
          <a:blip r:embed="rId2" cstate="print"/>
          <a:stretch>
            <a:fillRect/>
          </a:stretch>
        </p:blipFill>
        <p:spPr>
          <a:xfrm>
            <a:off x="0" y="-603447"/>
            <a:ext cx="9144000" cy="806489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4" name="Содержимое 3" descr="Безымянный2.jpg"/>
          <p:cNvPicPr>
            <a:picLocks noGrp="1" noChangeAspect="1"/>
          </p:cNvPicPr>
          <p:nvPr>
            <p:ph idx="1"/>
          </p:nvPr>
        </p:nvPicPr>
        <p:blipFill>
          <a:blip r:embed="rId2" cstate="print"/>
          <a:stretch>
            <a:fillRect/>
          </a:stretch>
        </p:blipFill>
        <p:spPr>
          <a:xfrm>
            <a:off x="0" y="1"/>
            <a:ext cx="10188624" cy="762508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75467"/>
            <a:ext cx="8712967" cy="3450696"/>
          </a:xfrm>
        </p:spPr>
        <p:txBody>
          <a:bodyPr>
            <a:normAutofit/>
          </a:bodyPr>
          <a:lstStyle/>
          <a:p>
            <a:pPr marL="0" algn="ctr">
              <a:spcBef>
                <a:spcPts val="0"/>
              </a:spcBef>
              <a:buNone/>
            </a:pPr>
            <a:r>
              <a:rPr lang="ro-RO" sz="2600" b="1" dirty="0" smtClean="0">
                <a:latin typeface="Times New Roman" pitchFamily="18" charset="0"/>
                <a:cs typeface="Times New Roman" pitchFamily="18" charset="0"/>
              </a:rPr>
              <a:t>În anul 2016 (aprilie)</a:t>
            </a:r>
            <a:endParaRPr lang="en-US" sz="2600" b="1" dirty="0" smtClean="0">
              <a:latin typeface="Times New Roman" pitchFamily="18" charset="0"/>
              <a:cs typeface="Times New Roman" pitchFamily="18" charset="0"/>
            </a:endParaRPr>
          </a:p>
          <a:p>
            <a:pPr marL="0" algn="ctr">
              <a:spcBef>
                <a:spcPts val="0"/>
              </a:spcBef>
              <a:buNone/>
            </a:pPr>
            <a:r>
              <a:rPr lang="ro-RO" sz="2600" b="1" dirty="0" smtClean="0">
                <a:latin typeface="Times New Roman" pitchFamily="18" charset="0"/>
                <a:cs typeface="Times New Roman" pitchFamily="18" charset="0"/>
              </a:rPr>
              <a:t>au fost aprobate 26 acțiuni COST, </a:t>
            </a:r>
            <a:endParaRPr lang="en-US" sz="2600" b="1" dirty="0" smtClean="0">
              <a:latin typeface="Times New Roman" pitchFamily="18" charset="0"/>
              <a:cs typeface="Times New Roman" pitchFamily="18" charset="0"/>
            </a:endParaRPr>
          </a:p>
          <a:p>
            <a:pPr marL="0" algn="ctr">
              <a:spcBef>
                <a:spcPts val="0"/>
              </a:spcBef>
              <a:buNone/>
            </a:pPr>
            <a:r>
              <a:rPr lang="ro-RO" sz="2600" b="1" dirty="0" smtClean="0">
                <a:latin typeface="Times New Roman" pitchFamily="18" charset="0"/>
                <a:cs typeface="Times New Roman" pitchFamily="18" charset="0"/>
              </a:rPr>
              <a:t>active până în anul 2020</a:t>
            </a:r>
            <a:endParaRPr lang="en-US" sz="2600" b="1" dirty="0" smtClean="0">
              <a:latin typeface="Times New Roman" pitchFamily="18" charset="0"/>
              <a:cs typeface="Times New Roman" pitchFamily="18" charset="0"/>
            </a:endParaRPr>
          </a:p>
          <a:p>
            <a:pPr marL="0" algn="ctr">
              <a:spcBef>
                <a:spcPts val="0"/>
              </a:spcBef>
              <a:buNone/>
            </a:pPr>
            <a:r>
              <a:rPr lang="ro-RO" sz="2600" b="1" dirty="0" smtClean="0">
                <a:latin typeface="Times New Roman" pitchFamily="18" charset="0"/>
                <a:cs typeface="Times New Roman" pitchFamily="18" charset="0"/>
              </a:rPr>
              <a:t>Octombrie 2016 +25 acțiuni</a:t>
            </a:r>
          </a:p>
          <a:p>
            <a:pPr>
              <a:buNone/>
            </a:pPr>
            <a:endParaRPr lang="ro-RO" sz="2600" b="1" dirty="0" smtClean="0">
              <a:latin typeface="Times New Roman" pitchFamily="18" charset="0"/>
              <a:cs typeface="Times New Roman" pitchFamily="18" charset="0"/>
            </a:endParaRPr>
          </a:p>
          <a:p>
            <a:pPr algn="ctr">
              <a:buNone/>
            </a:pPr>
            <a:r>
              <a:rPr lang="ro-RO" sz="2600" b="1" u="sng" dirty="0" smtClean="0">
                <a:solidFill>
                  <a:srgbClr val="FF0000"/>
                </a:solidFill>
                <a:latin typeface="Times New Roman" pitchFamily="18" charset="0"/>
                <a:cs typeface="Times New Roman" pitchFamily="18" charset="0"/>
              </a:rPr>
              <a:t>Următoarea colectare de date  - 7</a:t>
            </a:r>
            <a:r>
              <a:rPr lang="en-US" sz="2600" b="1" u="sng" dirty="0" smtClean="0">
                <a:solidFill>
                  <a:srgbClr val="FF0000"/>
                </a:solidFill>
                <a:latin typeface="Times New Roman" pitchFamily="18" charset="0"/>
                <a:cs typeface="Times New Roman" pitchFamily="18" charset="0"/>
              </a:rPr>
              <a:t> </a:t>
            </a:r>
            <a:r>
              <a:rPr lang="en-US" sz="2600" b="1" u="sng" dirty="0" err="1" smtClean="0">
                <a:solidFill>
                  <a:srgbClr val="FF0000"/>
                </a:solidFill>
                <a:latin typeface="Times New Roman" pitchFamily="18" charset="0"/>
                <a:cs typeface="Times New Roman" pitchFamily="18" charset="0"/>
              </a:rPr>
              <a:t>septembrie</a:t>
            </a:r>
            <a:r>
              <a:rPr lang="ro-RO" sz="2600" b="1" u="sng" dirty="0" smtClean="0">
                <a:solidFill>
                  <a:srgbClr val="FF0000"/>
                </a:solidFill>
                <a:latin typeface="Times New Roman" pitchFamily="18" charset="0"/>
                <a:cs typeface="Times New Roman" pitchFamily="18" charset="0"/>
              </a:rPr>
              <a:t> 201</a:t>
            </a:r>
            <a:r>
              <a:rPr lang="en-US" sz="2600" b="1" u="sng" dirty="0" smtClean="0">
                <a:solidFill>
                  <a:srgbClr val="FF0000"/>
                </a:solidFill>
                <a:latin typeface="Times New Roman" pitchFamily="18" charset="0"/>
                <a:cs typeface="Times New Roman" pitchFamily="18" charset="0"/>
              </a:rPr>
              <a:t>7</a:t>
            </a:r>
            <a:r>
              <a:rPr lang="ro-RO" sz="2600" b="1" u="sng" dirty="0" smtClean="0">
                <a:solidFill>
                  <a:srgbClr val="FF0000"/>
                </a:solidFill>
                <a:latin typeface="Times New Roman" pitchFamily="18" charset="0"/>
                <a:cs typeface="Times New Roman" pitchFamily="18" charset="0"/>
              </a:rPr>
              <a:t> </a:t>
            </a:r>
            <a:endParaRPr lang="ru-RU" sz="2600" b="1" u="sng" dirty="0">
              <a:solidFill>
                <a:srgbClr val="FF0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o-RO" b="1" dirty="0" smtClean="0"/>
              <a:t>Acțiuni curente</a:t>
            </a:r>
            <a:endParaRPr lang="ro-RO"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1628800"/>
            <a:ext cx="8352927" cy="5229200"/>
          </a:xfrm>
        </p:spPr>
        <p:txBody>
          <a:bodyPr>
            <a:normAutofit/>
          </a:bodyPr>
          <a:lstStyle/>
          <a:p>
            <a:pPr>
              <a:buNone/>
            </a:pPr>
            <a:endParaRPr lang="ro-RO" b="1" dirty="0" smtClean="0">
              <a:latin typeface="Times New Roman" pitchFamily="18" charset="0"/>
              <a:cs typeface="Times New Roman" pitchFamily="18" charset="0"/>
            </a:endParaRPr>
          </a:p>
          <a:p>
            <a:r>
              <a:rPr lang="ro-RO" b="1" dirty="0" smtClean="0"/>
              <a:t>Acțiunea</a:t>
            </a:r>
            <a:r>
              <a:rPr lang="ro-RO" dirty="0" smtClean="0"/>
              <a:t> </a:t>
            </a:r>
            <a:r>
              <a:rPr lang="en-US" b="1" dirty="0" smtClean="0"/>
              <a:t>C12</a:t>
            </a:r>
            <a:r>
              <a:rPr lang="ro-RO" b="1" dirty="0" smtClean="0"/>
              <a:t>:</a:t>
            </a:r>
            <a:r>
              <a:rPr lang="ro-RO" dirty="0" smtClean="0"/>
              <a:t> </a:t>
            </a:r>
            <a:r>
              <a:rPr lang="en-US" dirty="0" smtClean="0"/>
              <a:t>Improvement of buildings structural quality by new technologies</a:t>
            </a:r>
            <a:r>
              <a:rPr lang="ro-RO" dirty="0" smtClean="0"/>
              <a:t> (2000-2005)</a:t>
            </a:r>
          </a:p>
          <a:p>
            <a:r>
              <a:rPr lang="ro-RO" b="1" dirty="0" smtClean="0"/>
              <a:t>Publicații: </a:t>
            </a:r>
            <a:r>
              <a:rPr lang="en-US" dirty="0" smtClean="0"/>
              <a:t>Improvement of buildings' structural quality by new technologies</a:t>
            </a:r>
            <a:r>
              <a:rPr lang="ro-RO" dirty="0" smtClean="0"/>
              <a:t> </a:t>
            </a:r>
            <a:endParaRPr lang="en-US" dirty="0" smtClean="0"/>
          </a:p>
          <a:p>
            <a:r>
              <a:rPr lang="ro-RO" b="1" dirty="0" smtClean="0"/>
              <a:t>Acțiunea </a:t>
            </a:r>
            <a:r>
              <a:rPr lang="en-US" b="1" dirty="0" smtClean="0"/>
              <a:t> </a:t>
            </a:r>
            <a:r>
              <a:rPr lang="en-US" dirty="0" smtClean="0"/>
              <a:t>TU1303</a:t>
            </a:r>
            <a:r>
              <a:rPr lang="ro-RO" dirty="0" smtClean="0"/>
              <a:t>: </a:t>
            </a:r>
            <a:r>
              <a:rPr lang="en-US" dirty="0" smtClean="0"/>
              <a:t>Novel structural skins: Improving sustainability and efficiency through new structural textile materials and designs (05.11.2013 – 04.11.2017)</a:t>
            </a:r>
          </a:p>
          <a:p>
            <a:r>
              <a:rPr lang="ro-RO" b="1" dirty="0" smtClean="0"/>
              <a:t>Evenimente: </a:t>
            </a:r>
            <a:r>
              <a:rPr lang="en-US" dirty="0" smtClean="0"/>
              <a:t>Novel structural skins symposium - improving sustainability and efficiency through new structural textile materials and designs</a:t>
            </a:r>
            <a:r>
              <a:rPr lang="ro-RO" b="1" dirty="0" smtClean="0"/>
              <a:t> (</a:t>
            </a:r>
            <a:r>
              <a:rPr lang="en-US" dirty="0" smtClean="0"/>
              <a:t>Location</a:t>
            </a:r>
            <a:r>
              <a:rPr lang="ro-RO" dirty="0" smtClean="0"/>
              <a:t>: </a:t>
            </a:r>
            <a:r>
              <a:rPr lang="en-US" dirty="0" smtClean="0"/>
              <a:t>Newcastle University, United Kingdom</a:t>
            </a:r>
            <a:r>
              <a:rPr lang="ro-RO" dirty="0" smtClean="0"/>
              <a:t>, </a:t>
            </a:r>
            <a:r>
              <a:rPr lang="en-US" dirty="0" smtClean="0"/>
              <a:t>Date26 - 28 October 2016</a:t>
            </a:r>
            <a:r>
              <a:rPr lang="ro-RO" b="1" dirty="0" smtClean="0"/>
              <a:t>) </a:t>
            </a:r>
            <a:endParaRPr lang="en-US" b="1" dirty="0" smtClean="0"/>
          </a:p>
          <a:p>
            <a:endParaRPr lang="en-US" b="1" dirty="0" smtClean="0"/>
          </a:p>
          <a:p>
            <a:endParaRPr lang="ro-RO" dirty="0" smtClean="0"/>
          </a:p>
          <a:p>
            <a:pPr>
              <a:buNone/>
            </a:pPr>
            <a:endParaRPr lang="en-US" dirty="0" smtClean="0"/>
          </a:p>
          <a:p>
            <a:pPr>
              <a:buNone/>
            </a:pPr>
            <a:endParaRPr lang="ro-RO" dirty="0" smtClean="0"/>
          </a:p>
          <a:p>
            <a:pPr>
              <a:buNone/>
            </a:pPr>
            <a:endParaRPr lang="ro-RO" dirty="0" smtClean="0"/>
          </a:p>
          <a:p>
            <a:pPr>
              <a:buNone/>
            </a:pPr>
            <a:endParaRPr lang="ro-RO" dirty="0" smtClean="0"/>
          </a:p>
        </p:txBody>
      </p:sp>
      <p:sp>
        <p:nvSpPr>
          <p:cNvPr id="3" name="Заголовок 2"/>
          <p:cNvSpPr>
            <a:spLocks noGrp="1"/>
          </p:cNvSpPr>
          <p:nvPr>
            <p:ph type="title"/>
          </p:nvPr>
        </p:nvSpPr>
        <p:spPr>
          <a:xfrm>
            <a:off x="467544" y="260648"/>
            <a:ext cx="8229600" cy="1252728"/>
          </a:xfrm>
        </p:spPr>
        <p:txBody>
          <a:bodyPr/>
          <a:lstStyle/>
          <a:p>
            <a:r>
              <a:rPr lang="ro-RO" dirty="0" smtClean="0"/>
              <a:t>Exemple de participare</a:t>
            </a:r>
            <a:endParaRPr lang="ro-R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132856"/>
            <a:ext cx="8640959" cy="3777283"/>
          </a:xfrm>
        </p:spPr>
        <p:txBody>
          <a:bodyPr>
            <a:normAutofit lnSpcReduction="10000"/>
          </a:bodyPr>
          <a:lstStyle/>
          <a:p>
            <a:pPr algn="ctr">
              <a:buNone/>
            </a:pPr>
            <a:endParaRPr lang="ro-RO" b="1" dirty="0" smtClean="0"/>
          </a:p>
          <a:p>
            <a:pPr algn="ctr">
              <a:buNone/>
            </a:pPr>
            <a:r>
              <a:rPr lang="ro-RO" b="1" dirty="0" smtClean="0">
                <a:latin typeface="Times New Roman" pitchFamily="18" charset="0"/>
                <a:ea typeface="Tahoma" pitchFamily="34" charset="0"/>
                <a:cs typeface="Times New Roman" pitchFamily="18" charset="0"/>
              </a:rPr>
              <a:t>M</a:t>
            </a:r>
            <a:r>
              <a:rPr lang="vi-VN" b="1" dirty="0" smtClean="0">
                <a:latin typeface="Times New Roman" pitchFamily="18" charset="0"/>
                <a:ea typeface="Tahoma" pitchFamily="34" charset="0"/>
                <a:cs typeface="Times New Roman" pitchFamily="18" charset="0"/>
              </a:rPr>
              <a:t>ijloc unic pentru dezvolta</a:t>
            </a:r>
            <a:r>
              <a:rPr lang="en-US" b="1" dirty="0" smtClean="0">
                <a:latin typeface="Times New Roman" pitchFamily="18" charset="0"/>
                <a:ea typeface="Tahoma" pitchFamily="34" charset="0"/>
                <a:cs typeface="Times New Roman" pitchFamily="18" charset="0"/>
              </a:rPr>
              <a:t>rea</a:t>
            </a:r>
            <a:r>
              <a:rPr lang="vi-VN" b="1" dirty="0" smtClean="0">
                <a:latin typeface="Times New Roman" pitchFamily="18" charset="0"/>
                <a:ea typeface="Tahoma" pitchFamily="34" charset="0"/>
                <a:cs typeface="Times New Roman" pitchFamily="18" charset="0"/>
              </a:rPr>
              <a:t> în comun </a:t>
            </a:r>
            <a:endParaRPr lang="ro-RO" b="1" dirty="0" smtClean="0">
              <a:latin typeface="Times New Roman" pitchFamily="18" charset="0"/>
              <a:ea typeface="Tahoma" pitchFamily="34" charset="0"/>
              <a:cs typeface="Times New Roman" pitchFamily="18" charset="0"/>
            </a:endParaRPr>
          </a:p>
          <a:p>
            <a:pPr algn="ctr">
              <a:buNone/>
            </a:pPr>
            <a:r>
              <a:rPr lang="en-US" b="1" dirty="0" smtClean="0">
                <a:latin typeface="Times New Roman" pitchFamily="18" charset="0"/>
                <a:ea typeface="Tahoma" pitchFamily="34" charset="0"/>
                <a:cs typeface="Times New Roman" pitchFamily="18" charset="0"/>
              </a:rPr>
              <a:t>a </a:t>
            </a:r>
            <a:r>
              <a:rPr lang="vi-VN" b="1" dirty="0" smtClean="0">
                <a:latin typeface="Times New Roman" pitchFamily="18" charset="0"/>
                <a:ea typeface="Tahoma" pitchFamily="34" charset="0"/>
                <a:cs typeface="Times New Roman" pitchFamily="18" charset="0"/>
              </a:rPr>
              <a:t>propriil</a:t>
            </a:r>
            <a:r>
              <a:rPr lang="en-US" b="1" dirty="0" smtClean="0">
                <a:latin typeface="Times New Roman" pitchFamily="18" charset="0"/>
                <a:ea typeface="Tahoma" pitchFamily="34" charset="0"/>
                <a:cs typeface="Times New Roman" pitchFamily="18" charset="0"/>
              </a:rPr>
              <a:t>or</a:t>
            </a:r>
            <a:r>
              <a:rPr lang="vi-VN" b="1" dirty="0" smtClean="0">
                <a:latin typeface="Times New Roman" pitchFamily="18" charset="0"/>
                <a:ea typeface="Tahoma" pitchFamily="34" charset="0"/>
                <a:cs typeface="Times New Roman" pitchFamily="18" charset="0"/>
              </a:rPr>
              <a:t> idei și noi inițiative </a:t>
            </a:r>
            <a:endParaRPr lang="ro-RO" b="1" dirty="0" smtClean="0">
              <a:latin typeface="Times New Roman" pitchFamily="18" charset="0"/>
              <a:ea typeface="Tahoma" pitchFamily="34" charset="0"/>
              <a:cs typeface="Times New Roman" pitchFamily="18" charset="0"/>
            </a:endParaRPr>
          </a:p>
          <a:p>
            <a:pPr algn="ctr">
              <a:buNone/>
            </a:pPr>
            <a:r>
              <a:rPr lang="vi-VN" b="1" dirty="0" smtClean="0">
                <a:latin typeface="Times New Roman" pitchFamily="18" charset="0"/>
                <a:ea typeface="Tahoma" pitchFamily="34" charset="0"/>
                <a:cs typeface="Times New Roman" pitchFamily="18" charset="0"/>
              </a:rPr>
              <a:t>în toate domeniile </a:t>
            </a:r>
            <a:r>
              <a:rPr lang="ro-RO" b="1" dirty="0" smtClean="0">
                <a:latin typeface="Times New Roman" pitchFamily="18" charset="0"/>
                <a:ea typeface="Tahoma" pitchFamily="34" charset="0"/>
                <a:cs typeface="Times New Roman" pitchFamily="18" charset="0"/>
              </a:rPr>
              <a:t>științifico-tehnologice</a:t>
            </a:r>
            <a:r>
              <a:rPr lang="vi-VN" b="1" dirty="0" smtClean="0">
                <a:latin typeface="Times New Roman" pitchFamily="18" charset="0"/>
                <a:ea typeface="Tahoma" pitchFamily="34" charset="0"/>
                <a:cs typeface="Times New Roman" pitchFamily="18" charset="0"/>
              </a:rPr>
              <a:t>, </a:t>
            </a:r>
            <a:endParaRPr lang="ro-RO" b="1" dirty="0" smtClean="0">
              <a:latin typeface="Times New Roman" pitchFamily="18" charset="0"/>
              <a:ea typeface="Tahoma" pitchFamily="34" charset="0"/>
              <a:cs typeface="Times New Roman" pitchFamily="18" charset="0"/>
            </a:endParaRPr>
          </a:p>
          <a:p>
            <a:pPr algn="ctr">
              <a:buNone/>
            </a:pPr>
            <a:r>
              <a:rPr lang="vi-VN" b="1" dirty="0" smtClean="0">
                <a:latin typeface="Times New Roman" pitchFamily="18" charset="0"/>
                <a:ea typeface="Tahoma" pitchFamily="34" charset="0"/>
                <a:cs typeface="Times New Roman" pitchFamily="18" charset="0"/>
              </a:rPr>
              <a:t>inclusiv științel</a:t>
            </a:r>
            <a:r>
              <a:rPr lang="ro-RO" b="1" dirty="0" smtClean="0">
                <a:latin typeface="Times New Roman" pitchFamily="18" charset="0"/>
                <a:ea typeface="Tahoma" pitchFamily="34" charset="0"/>
                <a:cs typeface="Times New Roman" pitchFamily="18" charset="0"/>
              </a:rPr>
              <a:t>e</a:t>
            </a:r>
            <a:r>
              <a:rPr lang="vi-VN" b="1" dirty="0" smtClean="0">
                <a:latin typeface="Times New Roman" pitchFamily="18" charset="0"/>
                <a:ea typeface="Tahoma" pitchFamily="34" charset="0"/>
                <a:cs typeface="Times New Roman" pitchFamily="18" charset="0"/>
              </a:rPr>
              <a:t> s</a:t>
            </a:r>
            <a:r>
              <a:rPr lang="ro-RO" b="1" dirty="0" smtClean="0">
                <a:latin typeface="Times New Roman" pitchFamily="18" charset="0"/>
                <a:ea typeface="Tahoma" pitchFamily="34" charset="0"/>
                <a:cs typeface="Times New Roman" pitchFamily="18" charset="0"/>
              </a:rPr>
              <a:t>ocio - umaniste</a:t>
            </a:r>
            <a:r>
              <a:rPr lang="vi-VN" b="1" dirty="0" smtClean="0">
                <a:latin typeface="Times New Roman" pitchFamily="18" charset="0"/>
                <a:ea typeface="Tahoma" pitchFamily="34" charset="0"/>
                <a:cs typeface="Times New Roman" pitchFamily="18" charset="0"/>
              </a:rPr>
              <a:t>, </a:t>
            </a:r>
            <a:endParaRPr lang="ro-RO" b="1" dirty="0" smtClean="0">
              <a:latin typeface="Times New Roman" pitchFamily="18" charset="0"/>
              <a:ea typeface="Tahoma" pitchFamily="34" charset="0"/>
              <a:cs typeface="Times New Roman" pitchFamily="18" charset="0"/>
            </a:endParaRPr>
          </a:p>
          <a:p>
            <a:pPr algn="ctr">
              <a:buNone/>
            </a:pPr>
            <a:r>
              <a:rPr lang="vi-VN" b="1" dirty="0" smtClean="0">
                <a:latin typeface="Times New Roman" pitchFamily="18" charset="0"/>
                <a:ea typeface="Tahoma" pitchFamily="34" charset="0"/>
                <a:cs typeface="Times New Roman" pitchFamily="18" charset="0"/>
              </a:rPr>
              <a:t>prin crearea rețele</a:t>
            </a:r>
            <a:r>
              <a:rPr lang="ro-RO" b="1" dirty="0" smtClean="0">
                <a:latin typeface="Times New Roman" pitchFamily="18" charset="0"/>
                <a:ea typeface="Tahoma" pitchFamily="34" charset="0"/>
                <a:cs typeface="Times New Roman" pitchFamily="18" charset="0"/>
              </a:rPr>
              <a:t>i</a:t>
            </a:r>
            <a:r>
              <a:rPr lang="vi-VN" b="1" dirty="0" smtClean="0">
                <a:latin typeface="Times New Roman" pitchFamily="18" charset="0"/>
                <a:ea typeface="Tahoma" pitchFamily="34" charset="0"/>
                <a:cs typeface="Times New Roman" pitchFamily="18" charset="0"/>
              </a:rPr>
              <a:t> pan-europen</a:t>
            </a:r>
            <a:r>
              <a:rPr lang="ro-RO" b="1" dirty="0" smtClean="0">
                <a:latin typeface="Times New Roman" pitchFamily="18" charset="0"/>
                <a:ea typeface="Tahoma" pitchFamily="34" charset="0"/>
                <a:cs typeface="Times New Roman" pitchFamily="18" charset="0"/>
              </a:rPr>
              <a:t>e</a:t>
            </a:r>
            <a:r>
              <a:rPr lang="vi-VN" b="1" dirty="0" smtClean="0">
                <a:latin typeface="Times New Roman" pitchFamily="18" charset="0"/>
                <a:ea typeface="Tahoma" pitchFamily="34" charset="0"/>
                <a:cs typeface="Times New Roman" pitchFamily="18" charset="0"/>
              </a:rPr>
              <a:t> </a:t>
            </a:r>
            <a:endParaRPr lang="ro-RO" b="1" dirty="0" smtClean="0">
              <a:latin typeface="Times New Roman" pitchFamily="18" charset="0"/>
              <a:ea typeface="Tahoma" pitchFamily="34" charset="0"/>
              <a:cs typeface="Times New Roman" pitchFamily="18" charset="0"/>
            </a:endParaRPr>
          </a:p>
          <a:p>
            <a:pPr algn="ctr">
              <a:buNone/>
            </a:pPr>
            <a:r>
              <a:rPr lang="vi-VN" b="1" dirty="0" smtClean="0">
                <a:latin typeface="Times New Roman" pitchFamily="18" charset="0"/>
                <a:ea typeface="Tahoma" pitchFamily="34" charset="0"/>
                <a:cs typeface="Times New Roman" pitchFamily="18" charset="0"/>
              </a:rPr>
              <a:t>a activităților de cercetare finanțate la nivel național</a:t>
            </a:r>
            <a:endParaRPr lang="ro-RO" b="1" dirty="0" smtClean="0">
              <a:latin typeface="Times New Roman" pitchFamily="18" charset="0"/>
              <a:cs typeface="Times New Roman" pitchFamily="18" charset="0"/>
            </a:endParaRPr>
          </a:p>
          <a:p>
            <a:pPr algn="ctr">
              <a:buNone/>
            </a:pPr>
            <a:endParaRPr lang="ro-RO" b="1" dirty="0" smtClean="0">
              <a:latin typeface="Times New Roman" pitchFamily="18" charset="0"/>
              <a:cs typeface="Times New Roman" pitchFamily="18" charset="0"/>
            </a:endParaRPr>
          </a:p>
          <a:p>
            <a:pPr algn="ctr">
              <a:buNone/>
            </a:pPr>
            <a:r>
              <a:rPr lang="ro-RO" b="1" dirty="0" smtClean="0">
                <a:latin typeface="Times New Roman" pitchFamily="18" charset="0"/>
                <a:cs typeface="Times New Roman" pitchFamily="18" charset="0"/>
              </a:rPr>
              <a:t>COST – rețea de transfer de cunoștințe!</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ro-RO" b="1" dirty="0" smtClean="0"/>
              <a:t>Despre</a:t>
            </a:r>
            <a:r>
              <a:rPr lang="en-US" b="1" dirty="0" smtClean="0"/>
              <a:t> COST</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11560" y="1988840"/>
            <a:ext cx="8136904" cy="4353347"/>
          </a:xfrm>
        </p:spPr>
        <p:txBody>
          <a:bodyPr>
            <a:normAutofit/>
          </a:bodyPr>
          <a:lstStyle/>
          <a:p>
            <a:endParaRPr lang="ro-RO" dirty="0" smtClean="0"/>
          </a:p>
          <a:p>
            <a:r>
              <a:rPr lang="ro-RO" b="1" dirty="0" smtClean="0"/>
              <a:t>Acțiunea </a:t>
            </a:r>
            <a:r>
              <a:rPr lang="en-US" b="1" dirty="0" smtClean="0"/>
              <a:t> IC1207 </a:t>
            </a:r>
            <a:r>
              <a:rPr lang="ro-RO" b="1" dirty="0" smtClean="0"/>
              <a:t>: </a:t>
            </a:r>
            <a:r>
              <a:rPr lang="en-US" dirty="0" smtClean="0"/>
              <a:t>Parsing and multi-word expressions. Towards linguistic precision and computational efficiency in natural language processing (PARSEME)</a:t>
            </a:r>
            <a:r>
              <a:rPr lang="ro-RO" dirty="0" smtClean="0"/>
              <a:t> (2013-aprilie 2017)</a:t>
            </a:r>
            <a:endParaRPr lang="en-US" dirty="0" smtClean="0"/>
          </a:p>
          <a:p>
            <a:r>
              <a:rPr lang="ro-RO" b="1" dirty="0" smtClean="0"/>
              <a:t>Acțiunea </a:t>
            </a:r>
            <a:r>
              <a:rPr lang="en-US" b="1" dirty="0" smtClean="0"/>
              <a:t>TU0801</a:t>
            </a:r>
            <a:r>
              <a:rPr lang="ro-RO" b="1" dirty="0" smtClean="0"/>
              <a:t>: </a:t>
            </a:r>
            <a:r>
              <a:rPr lang="en-US" dirty="0" smtClean="0"/>
              <a:t>Semantic enrichment of 3D city models for sustainable urban development</a:t>
            </a:r>
            <a:r>
              <a:rPr lang="ro-RO" dirty="0" smtClean="0"/>
              <a:t> (2008-2012)</a:t>
            </a:r>
            <a:endParaRPr lang="en-US" dirty="0" smtClean="0"/>
          </a:p>
          <a:p>
            <a:pPr>
              <a:buNone/>
            </a:pPr>
            <a:endParaRPr lang="ro-RO" dirty="0" smtClean="0"/>
          </a:p>
          <a:p>
            <a:r>
              <a:rPr lang="ro-RO" b="1" dirty="0" smtClean="0"/>
              <a:t>Publicații</a:t>
            </a:r>
            <a:r>
              <a:rPr lang="ro-RO" dirty="0" smtClean="0"/>
              <a:t>: </a:t>
            </a:r>
            <a:r>
              <a:rPr lang="en-US" dirty="0" smtClean="0"/>
              <a:t>Standardization in the Cadastral Domain – Proceedings</a:t>
            </a:r>
            <a:r>
              <a:rPr lang="ro-RO" dirty="0" smtClean="0"/>
              <a:t> </a:t>
            </a:r>
          </a:p>
          <a:p>
            <a:endParaRPr lang="ro-RO" dirty="0" smtClean="0"/>
          </a:p>
          <a:p>
            <a:endParaRPr lang="en-US" dirty="0" smtClean="0"/>
          </a:p>
          <a:p>
            <a:endParaRPr lang="ro-RO" dirty="0" smtClean="0"/>
          </a:p>
          <a:p>
            <a:endParaRPr lang="ru-RU" dirty="0"/>
          </a:p>
        </p:txBody>
      </p:sp>
      <p:sp>
        <p:nvSpPr>
          <p:cNvPr id="3" name="Заголовок 2"/>
          <p:cNvSpPr>
            <a:spLocks noGrp="1"/>
          </p:cNvSpPr>
          <p:nvPr>
            <p:ph type="title"/>
          </p:nvPr>
        </p:nvSpPr>
        <p:spPr>
          <a:xfrm>
            <a:off x="395536" y="476672"/>
            <a:ext cx="8229600" cy="1368152"/>
          </a:xfrm>
        </p:spPr>
        <p:txBody>
          <a:bodyPr>
            <a:normAutofit fontScale="90000"/>
          </a:bodyPr>
          <a:lstStyle/>
          <a:p>
            <a:r>
              <a:rPr lang="ro-RO" sz="4900" b="1" dirty="0" smtClean="0"/>
              <a:t>Exemple de participare</a:t>
            </a:r>
            <a:r>
              <a:rPr lang="en-US" b="1" dirty="0" smtClean="0"/>
              <a:t/>
            </a:r>
            <a:br>
              <a:rPr lang="en-US" b="1" dirty="0" smtClean="0"/>
            </a:b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204864"/>
            <a:ext cx="8424935" cy="3921299"/>
          </a:xfrm>
        </p:spPr>
        <p:txBody>
          <a:bodyPr>
            <a:normAutofit fontScale="92500"/>
          </a:bodyPr>
          <a:lstStyle/>
          <a:p>
            <a:pPr algn="ctr">
              <a:buNone/>
            </a:pPr>
            <a:endParaRPr lang="en-US" dirty="0" smtClean="0"/>
          </a:p>
          <a:p>
            <a:pPr marL="0" indent="0" algn="ctr">
              <a:buNone/>
            </a:pPr>
            <a:r>
              <a:rPr lang="ro-RO" dirty="0" smtClean="0">
                <a:latin typeface="Times New Roman" pitchFamily="18" charset="0"/>
                <a:cs typeface="Times New Roman" pitchFamily="18" charset="0"/>
              </a:rPr>
              <a:t>Suportul financiar mediu al unei Acțiuni COST</a:t>
            </a:r>
          </a:p>
          <a:p>
            <a:pPr marL="0" indent="0" algn="ctr">
              <a:buNone/>
            </a:pPr>
            <a:r>
              <a:rPr lang="ro-RO" b="1" dirty="0" smtClean="0">
                <a:latin typeface="Times New Roman" pitchFamily="18" charset="0"/>
                <a:cs typeface="Times New Roman" pitchFamily="18" charset="0"/>
              </a:rPr>
              <a:t> </a:t>
            </a:r>
            <a:r>
              <a:rPr lang="ro-RO" b="1" i="1" u="sng" dirty="0" smtClean="0">
                <a:latin typeface="Times New Roman" pitchFamily="18" charset="0"/>
                <a:cs typeface="Times New Roman" pitchFamily="18" charset="0"/>
              </a:rPr>
              <a:t>pentru statele membre </a:t>
            </a:r>
          </a:p>
          <a:p>
            <a:pPr marL="0" indent="0" algn="ctr">
              <a:buNone/>
            </a:pPr>
            <a:r>
              <a:rPr lang="ro-RO" dirty="0" smtClean="0">
                <a:latin typeface="Times New Roman" pitchFamily="18" charset="0"/>
                <a:cs typeface="Times New Roman" pitchFamily="18" charset="0"/>
              </a:rPr>
              <a:t>este de </a:t>
            </a:r>
            <a:r>
              <a:rPr lang="ro-RO" b="1" dirty="0" smtClean="0">
                <a:latin typeface="Times New Roman" pitchFamily="18" charset="0"/>
                <a:cs typeface="Times New Roman" pitchFamily="18" charset="0"/>
              </a:rPr>
              <a:t>130.000 Euro pe an</a:t>
            </a:r>
            <a:r>
              <a:rPr lang="ro-RO" dirty="0" smtClean="0">
                <a:latin typeface="Times New Roman" pitchFamily="18" charset="0"/>
                <a:cs typeface="Times New Roman" pitchFamily="18" charset="0"/>
              </a:rPr>
              <a:t>,</a:t>
            </a:r>
          </a:p>
          <a:p>
            <a:pPr marL="0" indent="0" algn="ctr">
              <a:buNone/>
            </a:pPr>
            <a:r>
              <a:rPr lang="ro-RO"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bazat pe o participare tipic</a:t>
            </a:r>
            <a:r>
              <a:rPr lang="ro-RO" dirty="0" smtClean="0">
                <a:latin typeface="Times New Roman" pitchFamily="18" charset="0"/>
                <a:cs typeface="Times New Roman" pitchFamily="18" charset="0"/>
              </a:rPr>
              <a:t>ă</a:t>
            </a:r>
            <a:r>
              <a:rPr lang="vi-VN"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a</a:t>
            </a:r>
            <a:r>
              <a:rPr lang="vi-VN" dirty="0" smtClean="0">
                <a:latin typeface="Times New Roman" pitchFamily="18" charset="0"/>
                <a:cs typeface="Times New Roman" pitchFamily="18" charset="0"/>
              </a:rPr>
              <a:t> 20 de țări</a:t>
            </a:r>
            <a:r>
              <a:rPr lang="ro-RO"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lgn="ctr">
              <a:buNone/>
            </a:pPr>
            <a:r>
              <a:rPr lang="ro-RO" dirty="0" smtClean="0">
                <a:latin typeface="Times New Roman" pitchFamily="18" charset="0"/>
                <a:cs typeface="Times New Roman" pitchFamily="18" charset="0"/>
              </a:rPr>
              <a:t>Pentru fiecare instituție în parte (din statele membre) pe an se alocă 12 mii si jumate</a:t>
            </a:r>
          </a:p>
          <a:p>
            <a:pPr marL="0" indent="0" algn="ctr">
              <a:buNone/>
            </a:pPr>
            <a:endParaRPr lang="en-US" b="1" dirty="0" smtClean="0">
              <a:latin typeface="Times New Roman" pitchFamily="18" charset="0"/>
              <a:cs typeface="Times New Roman" pitchFamily="18" charset="0"/>
            </a:endParaRPr>
          </a:p>
          <a:p>
            <a:pPr marL="0" indent="0" algn="ctr">
              <a:buNone/>
            </a:pPr>
            <a:r>
              <a:rPr lang="ro-RO" b="1" dirty="0" smtClean="0">
                <a:latin typeface="Times New Roman" pitchFamily="18" charset="0"/>
                <a:cs typeface="Times New Roman" pitchFamily="18" charset="0"/>
              </a:rPr>
              <a:t>COST face parte din Programul-cadru european pentru cercetare-inovare Orizont 2020 și este finanțat din cadrul acestuia.</a:t>
            </a:r>
          </a:p>
          <a:p>
            <a:pPr marL="0" indent="0" algn="ctr">
              <a:buNone/>
            </a:pPr>
            <a:endParaRPr lang="ro-RO" dirty="0" smtClean="0">
              <a:latin typeface="Times New Roman" pitchFamily="18" charset="0"/>
              <a:cs typeface="Times New Roman" pitchFamily="18" charset="0"/>
            </a:endParaRPr>
          </a:p>
          <a:p>
            <a:pPr marL="0" indent="0">
              <a:buNone/>
            </a:pPr>
            <a:endParaRPr lang="en-US" dirty="0" smtClean="0"/>
          </a:p>
        </p:txBody>
      </p:sp>
      <p:sp>
        <p:nvSpPr>
          <p:cNvPr id="2" name="Заголовок 1"/>
          <p:cNvSpPr>
            <a:spLocks noGrp="1"/>
          </p:cNvSpPr>
          <p:nvPr>
            <p:ph type="title"/>
          </p:nvPr>
        </p:nvSpPr>
        <p:spPr/>
        <p:txBody>
          <a:bodyPr>
            <a:normAutofit/>
          </a:bodyPr>
          <a:lstStyle/>
          <a:p>
            <a:r>
              <a:rPr lang="ro-RO" b="1" dirty="0" smtClean="0"/>
              <a:t>              </a:t>
            </a:r>
            <a:r>
              <a:rPr lang="en-US" b="1" dirty="0" smtClean="0"/>
              <a:t>BUDGET</a:t>
            </a:r>
            <a:endParaRPr lang="ru-RU" b="1" dirty="0"/>
          </a:p>
        </p:txBody>
      </p:sp>
      <p:pic>
        <p:nvPicPr>
          <p:cNvPr id="4" name="Рисунок 3" descr="horizon2020.jpg"/>
          <p:cNvPicPr>
            <a:picLocks noChangeAspect="1"/>
          </p:cNvPicPr>
          <p:nvPr/>
        </p:nvPicPr>
        <p:blipFill>
          <a:blip r:embed="rId2" cstate="print"/>
          <a:stretch>
            <a:fillRect/>
          </a:stretch>
        </p:blipFill>
        <p:spPr>
          <a:xfrm>
            <a:off x="179512" y="260648"/>
            <a:ext cx="3927517" cy="170192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276872"/>
            <a:ext cx="8496944" cy="4104456"/>
          </a:xfrm>
        </p:spPr>
        <p:txBody>
          <a:bodyPr>
            <a:normAutofit/>
          </a:bodyPr>
          <a:lstStyle/>
          <a:p>
            <a:pPr marL="0" algn="ctr">
              <a:spcBef>
                <a:spcPts val="0"/>
              </a:spcBef>
              <a:buNone/>
            </a:pPr>
            <a:r>
              <a:rPr lang="ro-RO" sz="2500" dirty="0" smtClean="0">
                <a:latin typeface="Times New Roman" pitchFamily="18" charset="0"/>
                <a:cs typeface="Times New Roman" pitchFamily="18" charset="0"/>
              </a:rPr>
              <a:t>Consorțiul format în cadrul COST </a:t>
            </a:r>
          </a:p>
          <a:p>
            <a:pPr marL="0" algn="ctr">
              <a:spcBef>
                <a:spcPts val="0"/>
              </a:spcBef>
              <a:buNone/>
            </a:pPr>
            <a:r>
              <a:rPr lang="ro-RO" sz="2500" dirty="0" smtClean="0">
                <a:latin typeface="Times New Roman" pitchFamily="18" charset="0"/>
                <a:cs typeface="Times New Roman" pitchFamily="18" charset="0"/>
              </a:rPr>
              <a:t>ar putea servi o bună platformă pentru </a:t>
            </a:r>
          </a:p>
          <a:p>
            <a:pPr marL="0" algn="ctr">
              <a:spcBef>
                <a:spcPts val="0"/>
              </a:spcBef>
              <a:buNone/>
            </a:pPr>
            <a:r>
              <a:rPr lang="ro-RO" sz="2500" dirty="0" smtClean="0">
                <a:latin typeface="Times New Roman" pitchFamily="18" charset="0"/>
                <a:cs typeface="Times New Roman" pitchFamily="18" charset="0"/>
              </a:rPr>
              <a:t>elaborarea și depunerea unui proiect </a:t>
            </a:r>
          </a:p>
          <a:p>
            <a:pPr marL="0" algn="ctr">
              <a:spcBef>
                <a:spcPts val="0"/>
              </a:spcBef>
              <a:buNone/>
            </a:pPr>
            <a:r>
              <a:rPr lang="ro-RO" sz="2500" b="1" dirty="0" smtClean="0">
                <a:latin typeface="Times New Roman" pitchFamily="18" charset="0"/>
                <a:cs typeface="Times New Roman" pitchFamily="18" charset="0"/>
              </a:rPr>
              <a:t>la Orizont 2020   </a:t>
            </a:r>
          </a:p>
          <a:p>
            <a:pPr algn="ctr">
              <a:buNone/>
            </a:pPr>
            <a:endParaRPr lang="ro-RO" sz="2500" dirty="0" smtClean="0">
              <a:latin typeface="Times New Roman" pitchFamily="18" charset="0"/>
              <a:cs typeface="Times New Roman" pitchFamily="18" charset="0"/>
            </a:endParaRPr>
          </a:p>
          <a:p>
            <a:pPr algn="ctr">
              <a:buNone/>
            </a:pPr>
            <a:r>
              <a:rPr lang="it-IT" sz="2500" dirty="0" smtClean="0">
                <a:latin typeface="Times New Roman" pitchFamily="18" charset="0"/>
                <a:cs typeface="Times New Roman" pitchFamily="18" charset="0"/>
              </a:rPr>
              <a:t>Participarea la Acțiuni</a:t>
            </a:r>
            <a:r>
              <a:rPr lang="ro-RO" sz="2500" dirty="0" smtClean="0">
                <a:latin typeface="Times New Roman" pitchFamily="18" charset="0"/>
                <a:cs typeface="Times New Roman" pitchFamily="18" charset="0"/>
              </a:rPr>
              <a:t>le</a:t>
            </a:r>
            <a:r>
              <a:rPr lang="it-IT" sz="2500" dirty="0" smtClean="0">
                <a:latin typeface="Times New Roman" pitchFamily="18" charset="0"/>
                <a:cs typeface="Times New Roman" pitchFamily="18" charset="0"/>
              </a:rPr>
              <a:t> COST înseamnă </a:t>
            </a:r>
            <a:r>
              <a:rPr lang="it-IT" sz="2500" b="1" dirty="0" smtClean="0">
                <a:latin typeface="Times New Roman" pitchFamily="18" charset="0"/>
                <a:cs typeface="Times New Roman" pitchFamily="18" charset="0"/>
              </a:rPr>
              <a:t>vizibilitate</a:t>
            </a:r>
            <a:r>
              <a:rPr lang="it-IT" sz="2500" dirty="0" smtClean="0">
                <a:latin typeface="Times New Roman" pitchFamily="18" charset="0"/>
                <a:cs typeface="Times New Roman" pitchFamily="18" charset="0"/>
              </a:rPr>
              <a:t> și </a:t>
            </a:r>
            <a:r>
              <a:rPr lang="it-IT" sz="2500" b="1" dirty="0" smtClean="0">
                <a:latin typeface="Times New Roman" pitchFamily="18" charset="0"/>
                <a:cs typeface="Times New Roman" pitchFamily="18" charset="0"/>
              </a:rPr>
              <a:t>acces</a:t>
            </a:r>
            <a:r>
              <a:rPr lang="it-IT" sz="2500" dirty="0" smtClean="0">
                <a:latin typeface="Times New Roman" pitchFamily="18" charset="0"/>
                <a:cs typeface="Times New Roman" pitchFamily="18" charset="0"/>
              </a:rPr>
              <a:t> la infrastructur</a:t>
            </a:r>
            <a:r>
              <a:rPr lang="ro-RO" sz="2500" dirty="0" smtClean="0">
                <a:latin typeface="Times New Roman" pitchFamily="18" charset="0"/>
                <a:cs typeface="Times New Roman" pitchFamily="18" charset="0"/>
              </a:rPr>
              <a:t>ă</a:t>
            </a:r>
            <a:r>
              <a:rPr lang="it-IT" sz="2500" dirty="0" smtClean="0">
                <a:latin typeface="Times New Roman" pitchFamily="18" charset="0"/>
                <a:cs typeface="Times New Roman" pitchFamily="18" charset="0"/>
              </a:rPr>
              <a:t> </a:t>
            </a:r>
            <a:r>
              <a:rPr lang="ro-RO" sz="2500" dirty="0" smtClean="0">
                <a:latin typeface="Times New Roman" pitchFamily="18" charset="0"/>
                <a:cs typeface="Times New Roman" pitchFamily="18" charset="0"/>
              </a:rPr>
              <a:t>ș</a:t>
            </a:r>
            <a:r>
              <a:rPr lang="it-IT" sz="2500" dirty="0" smtClean="0">
                <a:latin typeface="Times New Roman" pitchFamily="18" charset="0"/>
                <a:cs typeface="Times New Roman" pitchFamily="18" charset="0"/>
              </a:rPr>
              <a:t>i expertiz</a:t>
            </a:r>
            <a:r>
              <a:rPr lang="ro-RO" sz="2500" dirty="0" smtClean="0">
                <a:latin typeface="Times New Roman" pitchFamily="18" charset="0"/>
                <a:cs typeface="Times New Roman" pitchFamily="18" charset="0"/>
              </a:rPr>
              <a:t>ă</a:t>
            </a:r>
            <a:r>
              <a:rPr lang="it-IT" sz="2500" dirty="0" smtClean="0">
                <a:latin typeface="Times New Roman" pitchFamily="18" charset="0"/>
                <a:cs typeface="Times New Roman" pitchFamily="18" charset="0"/>
              </a:rPr>
              <a:t> europeană.</a:t>
            </a:r>
            <a:endParaRPr lang="ru-RU" sz="25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en-US" b="1" dirty="0" smtClean="0"/>
              <a:t>IMPORTANT</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564904"/>
            <a:ext cx="7408333" cy="3450696"/>
          </a:xfrm>
        </p:spPr>
        <p:txBody>
          <a:bodyPr>
            <a:normAutofit lnSpcReduction="10000"/>
          </a:bodyPr>
          <a:lstStyle/>
          <a:p>
            <a:pPr marL="0" indent="0" algn="ctr">
              <a:buNone/>
            </a:pPr>
            <a:r>
              <a:rPr lang="ro-RO" b="1" dirty="0" smtClean="0"/>
              <a:t>Punctul Local de Informare </a:t>
            </a:r>
            <a:r>
              <a:rPr lang="en-US" b="1" dirty="0" smtClean="0"/>
              <a:t>COST </a:t>
            </a:r>
            <a:r>
              <a:rPr lang="ro-RO" b="1" dirty="0" smtClean="0"/>
              <a:t>Moldova</a:t>
            </a:r>
            <a:r>
              <a:rPr lang="en-US" dirty="0" smtClean="0"/>
              <a:t>: </a:t>
            </a:r>
          </a:p>
          <a:p>
            <a:pPr marL="0" indent="0" algn="ctr">
              <a:buNone/>
            </a:pPr>
            <a:endParaRPr lang="en-US" dirty="0" smtClean="0"/>
          </a:p>
          <a:p>
            <a:pPr marL="0" indent="0" algn="ctr">
              <a:buNone/>
            </a:pPr>
            <a:r>
              <a:rPr lang="ro-RO" dirty="0" smtClean="0"/>
              <a:t>Malvina Condratiuc</a:t>
            </a:r>
            <a:r>
              <a:rPr lang="en-US" dirty="0" smtClean="0"/>
              <a:t>,  </a:t>
            </a:r>
            <a:r>
              <a:rPr lang="ro-RO" dirty="0" smtClean="0"/>
              <a:t>specialist principal DRE, AȘM</a:t>
            </a:r>
            <a:endParaRPr lang="en-US" dirty="0" smtClean="0"/>
          </a:p>
          <a:p>
            <a:pPr marL="0" indent="0" algn="ctr">
              <a:buNone/>
            </a:pPr>
            <a:r>
              <a:rPr lang="ro-RO" dirty="0" smtClean="0"/>
              <a:t>Tel.</a:t>
            </a:r>
            <a:r>
              <a:rPr lang="en-US" dirty="0" smtClean="0"/>
              <a:t>: +373-22-272659</a:t>
            </a:r>
          </a:p>
          <a:p>
            <a:pPr marL="0" indent="0" algn="ctr">
              <a:buNone/>
            </a:pPr>
            <a:r>
              <a:rPr lang="en-US" dirty="0" smtClean="0"/>
              <a:t>website</a:t>
            </a:r>
            <a:r>
              <a:rPr lang="en-US" dirty="0"/>
              <a:t>: </a:t>
            </a:r>
            <a:r>
              <a:rPr lang="ro-RO" dirty="0" smtClean="0">
                <a:hlinkClick r:id="rId2"/>
              </a:rPr>
              <a:t>www.h2020.md</a:t>
            </a:r>
            <a:r>
              <a:rPr lang="ro-RO" dirty="0" smtClean="0"/>
              <a:t>; </a:t>
            </a:r>
            <a:r>
              <a:rPr lang="en-US" dirty="0" smtClean="0">
                <a:hlinkClick r:id="rId3"/>
              </a:rPr>
              <a:t>www.international.asm.md</a:t>
            </a:r>
            <a:r>
              <a:rPr lang="en-US" dirty="0" smtClean="0"/>
              <a:t> </a:t>
            </a:r>
            <a:endParaRPr lang="en-US" dirty="0"/>
          </a:p>
          <a:p>
            <a:pPr marL="0" indent="0" algn="ctr">
              <a:buNone/>
            </a:pPr>
            <a:r>
              <a:rPr lang="en-US" dirty="0"/>
              <a:t>email: </a:t>
            </a:r>
            <a:r>
              <a:rPr lang="ro-RO" dirty="0" err="1" smtClean="0">
                <a:hlinkClick r:id="rId4"/>
              </a:rPr>
              <a:t>condratiuc.malvina</a:t>
            </a:r>
            <a:r>
              <a:rPr lang="ro-RO" dirty="0" smtClean="0">
                <a:hlinkClick r:id="rId4"/>
              </a:rPr>
              <a:t>@</a:t>
            </a:r>
            <a:r>
              <a:rPr lang="ro-RO" dirty="0" err="1" smtClean="0">
                <a:hlinkClick r:id="rId4"/>
              </a:rPr>
              <a:t>gmail.com</a:t>
            </a:r>
            <a:r>
              <a:rPr lang="ro-RO" dirty="0" smtClean="0"/>
              <a:t> </a:t>
            </a:r>
            <a:endParaRPr lang="en-US" dirty="0" smtClean="0"/>
          </a:p>
          <a:p>
            <a:pPr marL="0" indent="0" algn="ctr">
              <a:buNone/>
            </a:pPr>
            <a:r>
              <a:rPr lang="ro-RO" dirty="0" smtClean="0"/>
              <a:t>Adresa</a:t>
            </a:r>
            <a:r>
              <a:rPr lang="en-US" dirty="0" smtClean="0"/>
              <a:t>: </a:t>
            </a:r>
            <a:r>
              <a:rPr lang="ro-RO" dirty="0" smtClean="0"/>
              <a:t>str.</a:t>
            </a:r>
            <a:r>
              <a:rPr lang="en-US" dirty="0" smtClean="0"/>
              <a:t>Stefan </a:t>
            </a:r>
            <a:r>
              <a:rPr lang="en-US" dirty="0"/>
              <a:t>cel Mare </a:t>
            </a:r>
            <a:r>
              <a:rPr lang="en-US" dirty="0" smtClean="0"/>
              <a:t>1</a:t>
            </a:r>
            <a:r>
              <a:rPr lang="en-US" dirty="0"/>
              <a:t>, </a:t>
            </a:r>
            <a:r>
              <a:rPr lang="ro-RO" dirty="0" smtClean="0"/>
              <a:t>Academia de Științe a Moldovei</a:t>
            </a:r>
            <a:r>
              <a:rPr lang="en-US" dirty="0" smtClean="0"/>
              <a:t>, </a:t>
            </a:r>
            <a:r>
              <a:rPr lang="en-US" dirty="0"/>
              <a:t>of. 445</a:t>
            </a:r>
          </a:p>
          <a:p>
            <a:pPr marL="0" indent="0" algn="ctr">
              <a:buNone/>
            </a:pPr>
            <a:endParaRPr lang="en-US" dirty="0"/>
          </a:p>
          <a:p>
            <a:pPr marL="0" indent="0" algn="ctr">
              <a:buNone/>
            </a:pPr>
            <a:endParaRPr lang="en-US" dirty="0"/>
          </a:p>
        </p:txBody>
      </p:sp>
      <p:sp>
        <p:nvSpPr>
          <p:cNvPr id="3" name="Title 2"/>
          <p:cNvSpPr>
            <a:spLocks noGrp="1"/>
          </p:cNvSpPr>
          <p:nvPr>
            <p:ph type="title"/>
          </p:nvPr>
        </p:nvSpPr>
        <p:spPr/>
        <p:txBody>
          <a:bodyPr/>
          <a:lstStyle/>
          <a:p>
            <a:r>
              <a:rPr lang="en-US" dirty="0" smtClean="0"/>
              <a:t>INFORMA</a:t>
            </a:r>
            <a:r>
              <a:rPr lang="ro-RO" dirty="0" smtClean="0"/>
              <a:t>Ț</a:t>
            </a:r>
            <a:r>
              <a:rPr lang="en-US" dirty="0" smtClean="0"/>
              <a:t>II SUPLIMENTARE</a:t>
            </a:r>
            <a:endParaRPr lang="en-US" dirty="0"/>
          </a:p>
        </p:txBody>
      </p:sp>
    </p:spTree>
    <p:extLst>
      <p:ext uri="{BB962C8B-B14F-4D97-AF65-F5344CB8AC3E}">
        <p14:creationId xmlns:p14="http://schemas.microsoft.com/office/powerpoint/2010/main" xmlns="" val="147626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675467"/>
            <a:ext cx="7920879" cy="3450696"/>
          </a:xfrm>
        </p:spPr>
        <p:txBody>
          <a:bodyPr/>
          <a:lstStyle/>
          <a:p>
            <a:pPr marL="0" indent="0" algn="ctr">
              <a:buNone/>
            </a:pPr>
            <a:endParaRPr lang="en-US" dirty="0" smtClean="0"/>
          </a:p>
          <a:p>
            <a:pPr marL="0" indent="0" algn="ctr">
              <a:buNone/>
            </a:pPr>
            <a:endParaRPr lang="en-US" dirty="0" smtClean="0"/>
          </a:p>
          <a:p>
            <a:pPr marL="0" indent="0" algn="ctr">
              <a:buNone/>
            </a:pPr>
            <a:r>
              <a:rPr lang="ro-RO" sz="3200" b="1" dirty="0" smtClean="0"/>
              <a:t>Mulțumesc pentru atenție</a:t>
            </a:r>
            <a:r>
              <a:rPr lang="en-US" sz="3200" b="1" dirty="0" smtClean="0"/>
              <a:t>!</a:t>
            </a:r>
            <a:endParaRPr lang="en-US" sz="3200" b="1" dirty="0"/>
          </a:p>
        </p:txBody>
      </p:sp>
    </p:spTree>
    <p:extLst>
      <p:ext uri="{BB962C8B-B14F-4D97-AF65-F5344CB8AC3E}">
        <p14:creationId xmlns:p14="http://schemas.microsoft.com/office/powerpoint/2010/main" xmlns="" val="2926819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352928" cy="4824536"/>
          </a:xfrm>
        </p:spPr>
        <p:txBody>
          <a:bodyPr>
            <a:normAutofit fontScale="70000" lnSpcReduction="20000"/>
          </a:bodyPr>
          <a:lstStyle/>
          <a:p>
            <a:pPr marL="0" indent="0">
              <a:buNone/>
            </a:pPr>
            <a:r>
              <a:rPr lang="ro-RO" dirty="0" smtClean="0"/>
              <a:t>               </a:t>
            </a:r>
          </a:p>
          <a:p>
            <a:pPr marL="0" indent="0">
              <a:buNone/>
            </a:pPr>
            <a:r>
              <a:rPr lang="en-US" dirty="0" smtClean="0"/>
              <a:t>Start of Action - 05/05/2015</a:t>
            </a:r>
          </a:p>
          <a:p>
            <a:pPr marL="0" indent="0">
              <a:buNone/>
            </a:pPr>
            <a:r>
              <a:rPr lang="en-US" dirty="0" smtClean="0"/>
              <a:t>End of Action - 04/05/2019</a:t>
            </a:r>
          </a:p>
          <a:p>
            <a:pPr marL="0" indent="0">
              <a:buNone/>
            </a:pPr>
            <a:endParaRPr lang="en-US" dirty="0" smtClean="0"/>
          </a:p>
          <a:p>
            <a:pPr marL="0" indent="0">
              <a:buNone/>
            </a:pPr>
            <a:r>
              <a:rPr lang="ro-RO" dirty="0" smtClean="0"/>
              <a:t>Țări participante – 31</a:t>
            </a:r>
          </a:p>
          <a:p>
            <a:pPr marL="0" indent="0">
              <a:buNone/>
            </a:pPr>
            <a:endParaRPr lang="ro-RO" dirty="0" smtClean="0"/>
          </a:p>
          <a:p>
            <a:pPr marL="0" indent="0">
              <a:buNone/>
            </a:pPr>
            <a:r>
              <a:rPr lang="vi-VN" dirty="0" smtClean="0"/>
              <a:t>Obiectivul</a:t>
            </a:r>
            <a:r>
              <a:rPr lang="ro-RO" dirty="0" smtClean="0"/>
              <a:t>: </a:t>
            </a:r>
          </a:p>
          <a:p>
            <a:pPr marL="0" indent="0">
              <a:buNone/>
            </a:pPr>
            <a:r>
              <a:rPr lang="vi-VN" dirty="0" smtClean="0"/>
              <a:t>crea</a:t>
            </a:r>
            <a:r>
              <a:rPr lang="ro-RO" dirty="0" smtClean="0"/>
              <a:t>rea</a:t>
            </a:r>
            <a:r>
              <a:rPr lang="vi-VN" dirty="0" smtClean="0"/>
              <a:t> un</a:t>
            </a:r>
            <a:r>
              <a:rPr lang="ro-RO" dirty="0" smtClean="0"/>
              <a:t>ui</a:t>
            </a:r>
            <a:r>
              <a:rPr lang="vi-VN" dirty="0" smtClean="0"/>
              <a:t> parteneriat la nivel european </a:t>
            </a:r>
            <a:r>
              <a:rPr lang="ro-RO" dirty="0" smtClean="0"/>
              <a:t>în scopul </a:t>
            </a:r>
            <a:r>
              <a:rPr lang="vi-VN" dirty="0" smtClean="0"/>
              <a:t>promov</a:t>
            </a:r>
            <a:r>
              <a:rPr lang="ro-RO" dirty="0" err="1" smtClean="0"/>
              <a:t>ării</a:t>
            </a:r>
            <a:r>
              <a:rPr lang="vi-VN" dirty="0" smtClean="0"/>
              <a:t> colabor</a:t>
            </a:r>
            <a:r>
              <a:rPr lang="ro-RO" dirty="0" err="1" smtClean="0"/>
              <a:t>ării</a:t>
            </a:r>
            <a:r>
              <a:rPr lang="ro-RO" dirty="0" smtClean="0"/>
              <a:t>  în </a:t>
            </a:r>
            <a:r>
              <a:rPr lang="vi-VN" dirty="0" smtClean="0"/>
              <a:t>benefici</a:t>
            </a:r>
            <a:r>
              <a:rPr lang="ro-RO" dirty="0" smtClean="0"/>
              <a:t>ul</a:t>
            </a:r>
            <a:r>
              <a:rPr lang="vi-VN" dirty="0" smtClean="0"/>
              <a:t> matematic</a:t>
            </a:r>
            <a:r>
              <a:rPr lang="ro-RO" dirty="0" smtClean="0"/>
              <a:t>ii</a:t>
            </a:r>
            <a:r>
              <a:rPr lang="vi-VN" dirty="0" smtClean="0"/>
              <a:t> industriale. Acțiunea se va desfășura</a:t>
            </a:r>
            <a:r>
              <a:rPr lang="ro-RO" dirty="0" smtClean="0"/>
              <a:t> în baza organizării</a:t>
            </a:r>
            <a:r>
              <a:rPr lang="vi-VN" dirty="0" smtClean="0"/>
              <a:t> ateliere</a:t>
            </a:r>
            <a:r>
              <a:rPr lang="ro-RO" dirty="0" smtClean="0"/>
              <a:t>lor</a:t>
            </a:r>
            <a:r>
              <a:rPr lang="vi-VN" dirty="0" smtClean="0"/>
              <a:t> de lucru </a:t>
            </a:r>
            <a:r>
              <a:rPr lang="ro-RO" dirty="0" smtClean="0"/>
              <a:t>în domeniul</a:t>
            </a:r>
            <a:r>
              <a:rPr lang="vi-VN" dirty="0" smtClean="0"/>
              <a:t> industrie</a:t>
            </a:r>
            <a:r>
              <a:rPr lang="ro-RO" dirty="0" smtClean="0"/>
              <a:t>i</a:t>
            </a:r>
            <a:r>
              <a:rPr lang="vi-VN" dirty="0" smtClean="0"/>
              <a:t>, misiuni</a:t>
            </a:r>
            <a:r>
              <a:rPr lang="ro-RO" dirty="0" smtClean="0"/>
              <a:t>lor</a:t>
            </a:r>
            <a:r>
              <a:rPr lang="vi-VN" dirty="0" smtClean="0"/>
              <a:t> științifice pe termen scurt pentru ambele gazde academice si industriale, cu scopul </a:t>
            </a:r>
            <a:r>
              <a:rPr lang="ro-RO" dirty="0" smtClean="0"/>
              <a:t>sporirii </a:t>
            </a:r>
            <a:r>
              <a:rPr lang="vi-VN" dirty="0" smtClean="0"/>
              <a:t>interacțiun</a:t>
            </a:r>
            <a:r>
              <a:rPr lang="ro-RO" dirty="0" smtClean="0"/>
              <a:t>ii</a:t>
            </a:r>
            <a:r>
              <a:rPr lang="vi-VN" dirty="0" smtClean="0"/>
              <a:t> dintre industrie și mediul academic.</a:t>
            </a:r>
            <a:endParaRPr lang="ro-RO" dirty="0" smtClean="0"/>
          </a:p>
          <a:p>
            <a:pPr marL="0" indent="0">
              <a:buNone/>
            </a:pPr>
            <a:endParaRPr lang="ro-RO" dirty="0" smtClean="0"/>
          </a:p>
          <a:p>
            <a:pPr marL="0" indent="0">
              <a:buNone/>
            </a:pPr>
            <a:r>
              <a:rPr lang="ro-RO" dirty="0" err="1" smtClean="0"/>
              <a:t>Chair</a:t>
            </a:r>
            <a:r>
              <a:rPr lang="ro-RO" dirty="0" smtClean="0"/>
              <a:t> of </a:t>
            </a:r>
            <a:r>
              <a:rPr lang="ro-RO" dirty="0" err="1" smtClean="0"/>
              <a:t>Action</a:t>
            </a:r>
            <a:r>
              <a:rPr lang="ro-RO" dirty="0" smtClean="0"/>
              <a:t>: </a:t>
            </a:r>
            <a:r>
              <a:rPr lang="en-US" b="1" dirty="0" smtClean="0"/>
              <a:t>Dr Joanna Jordan</a:t>
            </a:r>
            <a:r>
              <a:rPr lang="ro-RO" b="1" dirty="0" smtClean="0"/>
              <a:t>, </a:t>
            </a:r>
            <a:r>
              <a:rPr lang="en-US" dirty="0" smtClean="0"/>
              <a:t>University of Bath</a:t>
            </a:r>
            <a:br>
              <a:rPr lang="en-US" dirty="0" smtClean="0"/>
            </a:br>
            <a:r>
              <a:rPr lang="en-US" dirty="0" err="1" smtClean="0"/>
              <a:t>Claverton</a:t>
            </a:r>
            <a:r>
              <a:rPr lang="en-US" dirty="0" smtClean="0"/>
              <a:t> Down</a:t>
            </a:r>
            <a:r>
              <a:rPr lang="ro-RO" dirty="0" smtClean="0"/>
              <a:t>, United </a:t>
            </a:r>
            <a:r>
              <a:rPr lang="ro-RO" dirty="0" err="1" smtClean="0"/>
              <a:t>Kingdom</a:t>
            </a:r>
            <a:endParaRPr lang="ro-RO" dirty="0" smtClean="0"/>
          </a:p>
          <a:p>
            <a:pPr marL="0" indent="0">
              <a:buNone/>
            </a:pPr>
            <a:endParaRPr lang="ro-RO" b="1" dirty="0" smtClean="0"/>
          </a:p>
          <a:p>
            <a:pPr marL="0" indent="0">
              <a:buNone/>
            </a:pPr>
            <a:r>
              <a:rPr lang="en-US" b="1" dirty="0" smtClean="0">
                <a:hlinkClick r:id="rId2"/>
              </a:rPr>
              <a:t>http://www.cost.eu/COST_Actions/tdp/TD1409</a:t>
            </a:r>
            <a:r>
              <a:rPr lang="en-US" b="1" dirty="0" smtClean="0"/>
              <a:t>?</a:t>
            </a:r>
            <a:r>
              <a:rPr lang="ro-RO" b="1" dirty="0" smtClean="0"/>
              <a:t> </a:t>
            </a:r>
            <a:endParaRPr lang="en-US" b="1" dirty="0" smtClean="0"/>
          </a:p>
          <a:p>
            <a:pPr marL="0" indent="0">
              <a:buNone/>
            </a:pPr>
            <a:r>
              <a:rPr lang="ro-RO" dirty="0" smtClean="0"/>
              <a:t>, </a:t>
            </a:r>
            <a:endParaRPr lang="en-US" dirty="0" smtClean="0"/>
          </a:p>
          <a:p>
            <a:pPr marL="0" indent="0">
              <a:buNone/>
            </a:pPr>
            <a:endParaRPr lang="en-US" dirty="0"/>
          </a:p>
        </p:txBody>
      </p:sp>
      <p:sp>
        <p:nvSpPr>
          <p:cNvPr id="3" name="Title 2"/>
          <p:cNvSpPr>
            <a:spLocks noGrp="1"/>
          </p:cNvSpPr>
          <p:nvPr>
            <p:ph type="title"/>
          </p:nvPr>
        </p:nvSpPr>
        <p:spPr>
          <a:xfrm>
            <a:off x="457200" y="548680"/>
            <a:ext cx="8229600" cy="1042376"/>
          </a:xfrm>
        </p:spPr>
        <p:txBody>
          <a:bodyPr>
            <a:noAutofit/>
          </a:bodyPr>
          <a:lstStyle/>
          <a:p>
            <a:r>
              <a:rPr lang="en-US" sz="2800" b="1" dirty="0" smtClean="0"/>
              <a:t>TD1409 - Mathematics for industry network (MI-NET)</a:t>
            </a:r>
            <a:br>
              <a:rPr lang="en-US" sz="2800" b="1" dirty="0" smtClean="0"/>
            </a:br>
            <a:endParaRPr lang="en-US" sz="2800" dirty="0"/>
          </a:p>
        </p:txBody>
      </p:sp>
    </p:spTree>
    <p:extLst>
      <p:ext uri="{BB962C8B-B14F-4D97-AF65-F5344CB8AC3E}">
        <p14:creationId xmlns:p14="http://schemas.microsoft.com/office/powerpoint/2010/main" xmlns="" val="147626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352928" cy="4824536"/>
          </a:xfrm>
        </p:spPr>
        <p:txBody>
          <a:bodyPr>
            <a:normAutofit fontScale="70000" lnSpcReduction="20000"/>
          </a:bodyPr>
          <a:lstStyle/>
          <a:p>
            <a:pPr marL="0" indent="0">
              <a:buNone/>
            </a:pPr>
            <a:endParaRPr lang="ro-RO" dirty="0" smtClean="0"/>
          </a:p>
          <a:p>
            <a:pPr marL="0" indent="0">
              <a:buNone/>
            </a:pPr>
            <a:r>
              <a:rPr lang="en-US" dirty="0" smtClean="0"/>
              <a:t>Start of Action</a:t>
            </a:r>
            <a:r>
              <a:rPr lang="ro-RO" dirty="0" smtClean="0"/>
              <a:t> - </a:t>
            </a:r>
            <a:r>
              <a:rPr lang="en-US" dirty="0" smtClean="0"/>
              <a:t>08/04/2015</a:t>
            </a:r>
            <a:endParaRPr lang="ro-RO" dirty="0" smtClean="0"/>
          </a:p>
          <a:p>
            <a:pPr marL="0" indent="0">
              <a:buNone/>
            </a:pPr>
            <a:r>
              <a:rPr lang="en-US" dirty="0" smtClean="0"/>
              <a:t>End of Action</a:t>
            </a:r>
            <a:r>
              <a:rPr lang="ro-RO" dirty="0" smtClean="0"/>
              <a:t> - </a:t>
            </a:r>
            <a:r>
              <a:rPr lang="en-US" dirty="0" smtClean="0"/>
              <a:t>07/04/2019</a:t>
            </a:r>
            <a:endParaRPr lang="ro-RO" dirty="0" smtClean="0"/>
          </a:p>
          <a:p>
            <a:pPr marL="0" indent="0">
              <a:buNone/>
            </a:pPr>
            <a:endParaRPr lang="ro-RO" dirty="0" smtClean="0"/>
          </a:p>
          <a:p>
            <a:pPr marL="0" indent="0">
              <a:buNone/>
            </a:pPr>
            <a:r>
              <a:rPr lang="ro-RO" dirty="0" smtClean="0"/>
              <a:t>Țări membre participante:  32</a:t>
            </a:r>
          </a:p>
          <a:p>
            <a:pPr marL="0" indent="0">
              <a:buNone/>
            </a:pPr>
            <a:r>
              <a:rPr lang="ro-RO" dirty="0" smtClean="0"/>
              <a:t>Țări din vecinătatea apropiată COST: 2 (Rusia, Belarus)</a:t>
            </a:r>
          </a:p>
          <a:p>
            <a:pPr marL="0" indent="0">
              <a:buNone/>
            </a:pPr>
            <a:r>
              <a:rPr lang="ro-RO" dirty="0" smtClean="0"/>
              <a:t>Țări parteneri internaționali: 4 (Australia, China, SUA, Brazilia)</a:t>
            </a:r>
          </a:p>
          <a:p>
            <a:pPr marL="0" indent="0">
              <a:buNone/>
            </a:pPr>
            <a:endParaRPr lang="ro-RO" dirty="0" smtClean="0"/>
          </a:p>
          <a:p>
            <a:pPr marL="0" indent="0">
              <a:buNone/>
            </a:pPr>
            <a:r>
              <a:rPr lang="ro-RO" dirty="0" smtClean="0"/>
              <a:t>Obiective:</a:t>
            </a:r>
          </a:p>
          <a:p>
            <a:pPr marL="0" indent="0">
              <a:buNone/>
            </a:pPr>
            <a:r>
              <a:rPr lang="vi-VN" dirty="0" smtClean="0"/>
              <a:t>integrarea </a:t>
            </a:r>
            <a:r>
              <a:rPr lang="ro-RO" dirty="0" smtClean="0"/>
              <a:t>și </a:t>
            </a:r>
            <a:r>
              <a:rPr lang="vi-VN" dirty="0" smtClean="0"/>
              <a:t>promova</a:t>
            </a:r>
            <a:r>
              <a:rPr lang="ro-RO" dirty="0" smtClean="0"/>
              <a:t>rea</a:t>
            </a:r>
            <a:r>
              <a:rPr lang="vi-VN" dirty="0" smtClean="0"/>
              <a:t> </a:t>
            </a:r>
            <a:r>
              <a:rPr lang="ro-RO" dirty="0" smtClean="0"/>
              <a:t>noutății  obținute în sprijinirea Datelor Mari, susținute de </a:t>
            </a:r>
            <a:r>
              <a:rPr lang="ro-RO" dirty="0" err="1" smtClean="0"/>
              <a:t>Hight-Performance</a:t>
            </a:r>
            <a:r>
              <a:rPr lang="ro-RO" dirty="0" smtClean="0"/>
              <a:t> </a:t>
            </a:r>
            <a:r>
              <a:rPr lang="ro-RO" dirty="0" err="1" smtClean="0"/>
              <a:t>Computing</a:t>
            </a:r>
            <a:r>
              <a:rPr lang="ro-RO" dirty="0" smtClean="0"/>
              <a:t>. </a:t>
            </a:r>
            <a:r>
              <a:rPr lang="vi-VN" dirty="0" smtClean="0"/>
              <a:t>Acesta va sprijini schimbul de informații, sinergia și coordonarea activităților între </a:t>
            </a:r>
            <a:r>
              <a:rPr lang="ro-RO" dirty="0" smtClean="0"/>
              <a:t>cele </a:t>
            </a:r>
            <a:r>
              <a:rPr lang="vi-VN" dirty="0" smtClean="0"/>
              <a:t>mai importante grupuri de cercetare europene și instituțiile partenere </a:t>
            </a:r>
            <a:r>
              <a:rPr lang="ro-RO" dirty="0" smtClean="0"/>
              <a:t>din </a:t>
            </a:r>
            <a:r>
              <a:rPr lang="vi-VN" dirty="0" smtClean="0"/>
              <a:t>top la nivel mondial, și va promova competitivitatea europeană</a:t>
            </a:r>
            <a:r>
              <a:rPr lang="ro-RO" dirty="0" smtClean="0"/>
              <a:t> a </a:t>
            </a:r>
            <a:r>
              <a:rPr lang="vi-VN" dirty="0" smtClean="0"/>
              <a:t> industriei de software.</a:t>
            </a:r>
            <a:endParaRPr lang="ro-RO" dirty="0" smtClean="0"/>
          </a:p>
          <a:p>
            <a:pPr marL="0" indent="0">
              <a:buNone/>
            </a:pPr>
            <a:endParaRPr lang="ro-RO" dirty="0" smtClean="0"/>
          </a:p>
          <a:p>
            <a:pPr marL="0" indent="0">
              <a:buNone/>
            </a:pPr>
            <a:r>
              <a:rPr lang="ro-RO" dirty="0" err="1" smtClean="0"/>
              <a:t>Proposer</a:t>
            </a:r>
            <a:r>
              <a:rPr lang="ro-RO" dirty="0" smtClean="0"/>
              <a:t> of </a:t>
            </a:r>
            <a:r>
              <a:rPr lang="ro-RO" dirty="0" err="1" smtClean="0"/>
              <a:t>Action</a:t>
            </a:r>
            <a:r>
              <a:rPr lang="ro-RO" dirty="0" smtClean="0"/>
              <a:t>:</a:t>
            </a:r>
          </a:p>
          <a:p>
            <a:pPr marL="0" indent="0">
              <a:buNone/>
            </a:pPr>
            <a:r>
              <a:rPr lang="en-US" b="1" dirty="0" smtClean="0"/>
              <a:t>Professor Joanna </a:t>
            </a:r>
            <a:r>
              <a:rPr lang="en-US" b="1" dirty="0" err="1" smtClean="0"/>
              <a:t>Kolodziej</a:t>
            </a:r>
            <a:r>
              <a:rPr lang="ro-RO" b="1" dirty="0" smtClean="0"/>
              <a:t>, </a:t>
            </a:r>
            <a:r>
              <a:rPr lang="en-US" dirty="0" smtClean="0"/>
              <a:t>Cracow University of Technology</a:t>
            </a:r>
            <a:r>
              <a:rPr lang="ro-RO" dirty="0" smtClean="0"/>
              <a:t>, </a:t>
            </a:r>
            <a:r>
              <a:rPr lang="ro-RO" dirty="0" err="1" smtClean="0"/>
              <a:t>Poland</a:t>
            </a:r>
            <a:r>
              <a:rPr lang="ro-RO" dirty="0" smtClean="0"/>
              <a:t> </a:t>
            </a:r>
          </a:p>
          <a:p>
            <a:pPr marL="0" indent="0">
              <a:buNone/>
            </a:pPr>
            <a:endParaRPr lang="ro-RO" dirty="0" smtClean="0"/>
          </a:p>
          <a:p>
            <a:pPr marL="0" indent="0">
              <a:buNone/>
            </a:pPr>
            <a:r>
              <a:rPr lang="ro-RO" dirty="0" smtClean="0">
                <a:hlinkClick r:id="rId2"/>
              </a:rPr>
              <a:t>http://www.cost.eu/COST_Actions/ict/IC1406</a:t>
            </a:r>
            <a:r>
              <a:rPr lang="ro-RO" dirty="0" smtClean="0"/>
              <a:t>?</a:t>
            </a:r>
          </a:p>
          <a:p>
            <a:pPr marL="0" indent="0">
              <a:buNone/>
            </a:pPr>
            <a:endParaRPr lang="ro-RO" dirty="0" smtClean="0"/>
          </a:p>
          <a:p>
            <a:pPr marL="0" indent="0">
              <a:buNone/>
            </a:pPr>
            <a:endParaRPr lang="ro-RO" dirty="0" smtClean="0"/>
          </a:p>
          <a:p>
            <a:pPr marL="0" indent="0">
              <a:buNone/>
            </a:pPr>
            <a:endParaRPr lang="ro-RO" dirty="0" smtClean="0"/>
          </a:p>
          <a:p>
            <a:pPr marL="0" indent="0">
              <a:buNone/>
            </a:pPr>
            <a:endParaRPr lang="ro-RO" dirty="0" smtClean="0"/>
          </a:p>
          <a:p>
            <a:pPr marL="0" indent="0">
              <a:buNone/>
            </a:pPr>
            <a:endParaRPr lang="en-US" dirty="0" smtClean="0"/>
          </a:p>
          <a:p>
            <a:pPr marL="0" indent="0">
              <a:buNone/>
            </a:pPr>
            <a:endParaRPr lang="en-US" dirty="0"/>
          </a:p>
        </p:txBody>
      </p:sp>
      <p:sp>
        <p:nvSpPr>
          <p:cNvPr id="3" name="Title 2"/>
          <p:cNvSpPr>
            <a:spLocks noGrp="1"/>
          </p:cNvSpPr>
          <p:nvPr>
            <p:ph type="title"/>
          </p:nvPr>
        </p:nvSpPr>
        <p:spPr>
          <a:xfrm>
            <a:off x="457200" y="548680"/>
            <a:ext cx="8229600" cy="1042376"/>
          </a:xfrm>
        </p:spPr>
        <p:txBody>
          <a:bodyPr>
            <a:noAutofit/>
          </a:bodyPr>
          <a:lstStyle/>
          <a:p>
            <a:r>
              <a:rPr lang="en-US" sz="2800" b="1" dirty="0" smtClean="0"/>
              <a:t>IC1406 - High-Performance </a:t>
            </a:r>
            <a:r>
              <a:rPr lang="en-US" sz="2800" b="1" dirty="0" err="1" smtClean="0"/>
              <a:t>Modelling</a:t>
            </a:r>
            <a:r>
              <a:rPr lang="en-US" sz="2800" b="1" dirty="0" smtClean="0"/>
              <a:t> and Simulation for Big Data Applications (</a:t>
            </a:r>
            <a:r>
              <a:rPr lang="en-US" sz="2800" b="1" dirty="0" err="1" smtClean="0"/>
              <a:t>cHiPSet</a:t>
            </a:r>
            <a:r>
              <a:rPr lang="en-US" sz="2800" b="1" dirty="0" smtClean="0"/>
              <a:t>)</a:t>
            </a:r>
            <a:br>
              <a:rPr lang="en-US" sz="2800" b="1" dirty="0" smtClean="0"/>
            </a:br>
            <a:endParaRPr lang="en-US" sz="2800" dirty="0"/>
          </a:p>
        </p:txBody>
      </p:sp>
    </p:spTree>
    <p:extLst>
      <p:ext uri="{BB962C8B-B14F-4D97-AF65-F5344CB8AC3E}">
        <p14:creationId xmlns:p14="http://schemas.microsoft.com/office/powerpoint/2010/main" xmlns="" val="147626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44824"/>
            <a:ext cx="8640960" cy="4536504"/>
          </a:xfrm>
        </p:spPr>
        <p:txBody>
          <a:bodyPr>
            <a:normAutofit fontScale="62500" lnSpcReduction="20000"/>
          </a:bodyPr>
          <a:lstStyle/>
          <a:p>
            <a:pPr marL="0">
              <a:spcBef>
                <a:spcPts val="0"/>
              </a:spcBef>
              <a:buNone/>
            </a:pPr>
            <a:r>
              <a:rPr lang="en-US" sz="2800" dirty="0" smtClean="0"/>
              <a:t>Start of Action</a:t>
            </a:r>
            <a:r>
              <a:rPr lang="ro-RO" sz="2800" dirty="0" smtClean="0"/>
              <a:t> - </a:t>
            </a:r>
            <a:r>
              <a:rPr lang="en-US" sz="2800" dirty="0" smtClean="0"/>
              <a:t>21/03/2016</a:t>
            </a:r>
            <a:endParaRPr lang="ro-RO" sz="2800" dirty="0" smtClean="0"/>
          </a:p>
          <a:p>
            <a:pPr marL="0">
              <a:spcBef>
                <a:spcPts val="0"/>
              </a:spcBef>
              <a:buNone/>
            </a:pPr>
            <a:r>
              <a:rPr lang="en-US" sz="2800" dirty="0" smtClean="0"/>
              <a:t>End of Action</a:t>
            </a:r>
            <a:r>
              <a:rPr lang="ro-RO" sz="2800" dirty="0" smtClean="0"/>
              <a:t> - </a:t>
            </a:r>
            <a:r>
              <a:rPr lang="en-US" sz="2800" dirty="0" smtClean="0"/>
              <a:t>20/03/2020</a:t>
            </a:r>
            <a:endParaRPr lang="ro-RO" sz="2800" dirty="0" smtClean="0"/>
          </a:p>
          <a:p>
            <a:pPr marL="0">
              <a:spcBef>
                <a:spcPts val="0"/>
              </a:spcBef>
              <a:buNone/>
            </a:pPr>
            <a:endParaRPr lang="ro-RO" sz="2800" dirty="0" smtClean="0">
              <a:latin typeface="Times New Roman" pitchFamily="18" charset="0"/>
              <a:cs typeface="Times New Roman" pitchFamily="18" charset="0"/>
            </a:endParaRPr>
          </a:p>
          <a:p>
            <a:pPr marL="0">
              <a:spcBef>
                <a:spcPts val="0"/>
              </a:spcBef>
              <a:buNone/>
            </a:pPr>
            <a:r>
              <a:rPr lang="ro-RO" sz="2800" dirty="0" smtClean="0">
                <a:latin typeface="Times New Roman" pitchFamily="18" charset="0"/>
                <a:cs typeface="Times New Roman" pitchFamily="18" charset="0"/>
              </a:rPr>
              <a:t>Țări participante – 27</a:t>
            </a:r>
          </a:p>
          <a:p>
            <a:pPr marL="0">
              <a:spcBef>
                <a:spcPts val="0"/>
              </a:spcBef>
              <a:buNone/>
            </a:pPr>
            <a:endParaRPr lang="ro-RO" sz="2800" dirty="0" smtClean="0">
              <a:latin typeface="Times New Roman" pitchFamily="18" charset="0"/>
              <a:cs typeface="Times New Roman" pitchFamily="18" charset="0"/>
            </a:endParaRPr>
          </a:p>
          <a:p>
            <a:pPr marL="0">
              <a:spcBef>
                <a:spcPts val="0"/>
              </a:spcBef>
              <a:buNone/>
            </a:pPr>
            <a:r>
              <a:rPr lang="en-US" sz="2800" dirty="0" smtClean="0"/>
              <a:t>This </a:t>
            </a:r>
            <a:r>
              <a:rPr lang="en-US" sz="2800" dirty="0" smtClean="0">
                <a:hlinkClick r:id="rId2" tooltip="Click for explanation"/>
              </a:rPr>
              <a:t>COST Action</a:t>
            </a:r>
            <a:r>
              <a:rPr lang="en-US" sz="2800" dirty="0" smtClean="0"/>
              <a:t> will give a strong impetus to research on type theory and its many applications in computer science, by promoting (1) the synergy between theoretical computer scientists, logicians and mathematicians to develop new foundations for type theory, for example as based on the recent development of "</a:t>
            </a:r>
            <a:r>
              <a:rPr lang="en-US" sz="2800" dirty="0" err="1" smtClean="0"/>
              <a:t>homotopy</a:t>
            </a:r>
            <a:r>
              <a:rPr lang="en-US" sz="2800" dirty="0" smtClean="0"/>
              <a:t> type theory'', (2) the joint development of type theoretic tools as proof assistants and integrated programming environments, (3) the study of dependent types for programming and its deployment in software development, (4) the study of dependent types for verification and its deployment in software analysis and verification. The action will also tie together these different areas and promote cross-</a:t>
            </a:r>
            <a:r>
              <a:rPr lang="en-US" sz="2800" dirty="0" err="1" smtClean="0"/>
              <a:t>fertilisation</a:t>
            </a:r>
            <a:r>
              <a:rPr lang="en-US" sz="2800" dirty="0" smtClean="0"/>
              <a:t>.</a:t>
            </a:r>
            <a:r>
              <a:rPr lang="ro-RO" sz="2800" dirty="0" smtClean="0"/>
              <a:t> </a:t>
            </a:r>
          </a:p>
          <a:p>
            <a:pPr marL="0">
              <a:spcBef>
                <a:spcPts val="0"/>
              </a:spcBef>
              <a:buNone/>
            </a:pPr>
            <a:endParaRPr lang="ro-RO" sz="2800" dirty="0" smtClean="0">
              <a:latin typeface="Times New Roman" pitchFamily="18" charset="0"/>
              <a:cs typeface="Times New Roman" pitchFamily="18" charset="0"/>
            </a:endParaRPr>
          </a:p>
          <a:p>
            <a:pPr marL="0">
              <a:spcBef>
                <a:spcPts val="0"/>
              </a:spcBef>
              <a:buNone/>
            </a:pPr>
            <a:r>
              <a:rPr lang="ro-RO" sz="2800" dirty="0" err="1" smtClean="0">
                <a:latin typeface="Times New Roman" pitchFamily="18" charset="0"/>
                <a:cs typeface="Times New Roman" pitchFamily="18" charset="0"/>
              </a:rPr>
              <a:t>Chair</a:t>
            </a:r>
            <a:r>
              <a:rPr lang="ro-RO" sz="2800" dirty="0" smtClean="0">
                <a:latin typeface="Times New Roman" pitchFamily="18" charset="0"/>
                <a:cs typeface="Times New Roman" pitchFamily="18" charset="0"/>
              </a:rPr>
              <a:t> of </a:t>
            </a:r>
            <a:r>
              <a:rPr lang="ro-RO" sz="2800" dirty="0" err="1" smtClean="0">
                <a:latin typeface="Times New Roman" pitchFamily="18" charset="0"/>
                <a:cs typeface="Times New Roman" pitchFamily="18" charset="0"/>
              </a:rPr>
              <a:t>Action</a:t>
            </a:r>
            <a:r>
              <a:rPr lang="ro-RO" sz="2800" dirty="0" smtClean="0">
                <a:latin typeface="Times New Roman" pitchFamily="18" charset="0"/>
                <a:cs typeface="Times New Roman" pitchFamily="18" charset="0"/>
              </a:rPr>
              <a:t>: </a:t>
            </a:r>
            <a:r>
              <a:rPr lang="en-US" sz="2000" b="1" dirty="0" smtClean="0"/>
              <a:t>Professor Herman </a:t>
            </a:r>
            <a:r>
              <a:rPr lang="en-US" sz="2000" b="1" dirty="0" err="1" smtClean="0"/>
              <a:t>Geuvers</a:t>
            </a:r>
            <a:r>
              <a:rPr lang="ro-RO" sz="2000" b="1" dirty="0" smtClean="0"/>
              <a:t>, </a:t>
            </a:r>
            <a:r>
              <a:rPr lang="en-US" sz="1600" dirty="0" err="1" smtClean="0"/>
              <a:t>Radboud</a:t>
            </a:r>
            <a:r>
              <a:rPr lang="en-US" sz="1600" dirty="0" smtClean="0"/>
              <a:t> University</a:t>
            </a:r>
            <a:r>
              <a:rPr lang="ro-RO" sz="1600" dirty="0" smtClean="0"/>
              <a:t>, </a:t>
            </a:r>
            <a:r>
              <a:rPr lang="en-US" sz="1600" dirty="0" smtClean="0"/>
              <a:t>Netherlands</a:t>
            </a:r>
            <a:endParaRPr lang="ro-RO" sz="1600" dirty="0" smtClean="0"/>
          </a:p>
          <a:p>
            <a:pPr marL="0">
              <a:spcBef>
                <a:spcPts val="0"/>
              </a:spcBef>
              <a:buNone/>
            </a:pPr>
            <a:endParaRPr lang="ro-RO" sz="1600" b="1" dirty="0" smtClean="0"/>
          </a:p>
          <a:p>
            <a:pPr marL="0">
              <a:spcBef>
                <a:spcPts val="0"/>
              </a:spcBef>
              <a:buNone/>
            </a:pPr>
            <a:r>
              <a:rPr lang="en-US" sz="2000" b="1" dirty="0" smtClean="0">
                <a:hlinkClick r:id="rId3"/>
              </a:rPr>
              <a:t>http://www.cost.eu/COST_Actions/ca/CA15123</a:t>
            </a:r>
            <a:r>
              <a:rPr lang="en-US" sz="2000" b="1" dirty="0" smtClean="0"/>
              <a:t>?</a:t>
            </a:r>
            <a:r>
              <a:rPr lang="ro-RO" sz="2000" b="1" dirty="0" smtClean="0"/>
              <a:t> </a:t>
            </a:r>
            <a:endParaRPr lang="en-US" sz="2000" b="1" dirty="0" smtClean="0"/>
          </a:p>
          <a:p>
            <a:pPr marL="0">
              <a:spcBef>
                <a:spcPts val="0"/>
              </a:spcBef>
              <a:buNone/>
            </a:pPr>
            <a:endParaRPr lang="ru-RU" sz="25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r>
              <a:rPr lang="en-US" b="1" dirty="0" smtClean="0"/>
              <a:t> </a:t>
            </a:r>
            <a:r>
              <a:rPr lang="ro-RO" b="1" dirty="0" smtClean="0"/>
              <a:t/>
            </a:r>
            <a:br>
              <a:rPr lang="ro-RO" b="1" dirty="0" smtClean="0"/>
            </a:br>
            <a:r>
              <a:rPr lang="en-US" sz="3600" b="1" dirty="0" smtClean="0"/>
              <a:t>CA15123 - The European research network on types for programming and verification (EUTYPES)</a:t>
            </a:r>
            <a:r>
              <a:rPr lang="en-US" b="1" dirty="0" smtClean="0"/>
              <a:t/>
            </a:r>
            <a:br>
              <a:rPr lang="en-US" b="1" dirty="0" smtClean="0"/>
            </a:b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772816"/>
            <a:ext cx="8496944" cy="4608512"/>
          </a:xfrm>
        </p:spPr>
        <p:txBody>
          <a:bodyPr>
            <a:normAutofit fontScale="85000" lnSpcReduction="20000"/>
          </a:bodyPr>
          <a:lstStyle/>
          <a:p>
            <a:pPr marL="0">
              <a:spcBef>
                <a:spcPts val="0"/>
              </a:spcBef>
              <a:buNone/>
            </a:pPr>
            <a:r>
              <a:rPr lang="en-US" sz="2800" dirty="0" smtClean="0"/>
              <a:t>Start of Action</a:t>
            </a:r>
            <a:r>
              <a:rPr lang="ro-RO" sz="2800" dirty="0" smtClean="0"/>
              <a:t> - </a:t>
            </a:r>
            <a:r>
              <a:rPr lang="en-US" sz="2800" dirty="0" smtClean="0"/>
              <a:t>22/03/2016</a:t>
            </a:r>
            <a:endParaRPr lang="ro-RO" sz="2800" dirty="0" smtClean="0"/>
          </a:p>
          <a:p>
            <a:pPr marL="0">
              <a:spcBef>
                <a:spcPts val="0"/>
              </a:spcBef>
              <a:buNone/>
            </a:pPr>
            <a:r>
              <a:rPr lang="en-US" sz="2800" dirty="0" smtClean="0"/>
              <a:t>End of Action</a:t>
            </a:r>
            <a:r>
              <a:rPr lang="ro-RO" sz="2800" dirty="0" smtClean="0"/>
              <a:t> - </a:t>
            </a:r>
            <a:r>
              <a:rPr lang="en-US" sz="2800" dirty="0" smtClean="0"/>
              <a:t>21/03/2020</a:t>
            </a:r>
            <a:endParaRPr lang="ro-RO" sz="2800" dirty="0" smtClean="0"/>
          </a:p>
          <a:p>
            <a:pPr marL="0">
              <a:spcBef>
                <a:spcPts val="0"/>
              </a:spcBef>
              <a:buNone/>
            </a:pPr>
            <a:endParaRPr lang="ro-RO" sz="2800" dirty="0" smtClean="0">
              <a:latin typeface="Times New Roman" pitchFamily="18" charset="0"/>
              <a:cs typeface="Times New Roman" pitchFamily="18" charset="0"/>
            </a:endParaRPr>
          </a:p>
          <a:p>
            <a:pPr marL="0">
              <a:spcBef>
                <a:spcPts val="0"/>
              </a:spcBef>
              <a:buNone/>
            </a:pPr>
            <a:r>
              <a:rPr lang="ro-RO" sz="2500" dirty="0" smtClean="0">
                <a:latin typeface="Times New Roman" pitchFamily="18" charset="0"/>
                <a:cs typeface="Times New Roman" pitchFamily="18" charset="0"/>
              </a:rPr>
              <a:t>Țări membre participante: 34</a:t>
            </a:r>
          </a:p>
          <a:p>
            <a:pPr marL="0">
              <a:spcBef>
                <a:spcPts val="0"/>
              </a:spcBef>
              <a:buNone/>
            </a:pPr>
            <a:r>
              <a:rPr lang="ro-RO" sz="2500" dirty="0" smtClean="0">
                <a:latin typeface="Times New Roman" pitchFamily="18" charset="0"/>
                <a:cs typeface="Times New Roman" pitchFamily="18" charset="0"/>
              </a:rPr>
              <a:t>Țări din vecinătatea apropiată COST: 1</a:t>
            </a:r>
          </a:p>
          <a:p>
            <a:pPr marL="0">
              <a:spcBef>
                <a:spcPts val="0"/>
              </a:spcBef>
              <a:buNone/>
            </a:pPr>
            <a:r>
              <a:rPr lang="ro-RO" sz="2500" dirty="0" smtClean="0">
                <a:latin typeface="Times New Roman" pitchFamily="18" charset="0"/>
                <a:cs typeface="Times New Roman" pitchFamily="18" charset="0"/>
              </a:rPr>
              <a:t>Țări parteneri internaționali: 6</a:t>
            </a:r>
          </a:p>
          <a:p>
            <a:pPr marL="0">
              <a:spcBef>
                <a:spcPts val="0"/>
              </a:spcBef>
              <a:buNone/>
            </a:pPr>
            <a:endParaRPr lang="ro-RO" sz="2500" dirty="0" smtClean="0">
              <a:latin typeface="Times New Roman" pitchFamily="18" charset="0"/>
              <a:cs typeface="Times New Roman" pitchFamily="18" charset="0"/>
            </a:endParaRPr>
          </a:p>
          <a:p>
            <a:pPr marL="0">
              <a:spcBef>
                <a:spcPts val="0"/>
              </a:spcBef>
              <a:buNone/>
            </a:pPr>
            <a:r>
              <a:rPr lang="en-US" sz="2500" dirty="0" smtClean="0">
                <a:latin typeface="Times New Roman" pitchFamily="18" charset="0"/>
                <a:cs typeface="Times New Roman" pitchFamily="18" charset="0"/>
              </a:rPr>
              <a:t>Challenges include </a:t>
            </a:r>
            <a:r>
              <a:rPr lang="en-US" sz="2500" dirty="0" err="1" smtClean="0">
                <a:latin typeface="Times New Roman" pitchFamily="18" charset="0"/>
                <a:cs typeface="Times New Roman" pitchFamily="18" charset="0"/>
              </a:rPr>
              <a:t>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modelling</a:t>
            </a:r>
            <a:r>
              <a:rPr lang="en-US" sz="2500" dirty="0" smtClean="0">
                <a:latin typeface="Times New Roman" pitchFamily="18" charset="0"/>
                <a:cs typeface="Times New Roman" pitchFamily="18" charset="0"/>
              </a:rPr>
              <a:t> the variety of radio channels that can be envisioned for future inclusive radio, ii) capacity, energy, mobility, latency, scalability at the physical layer and iii) network automation, moving nodes, cloud and </a:t>
            </a:r>
            <a:r>
              <a:rPr lang="en-US" sz="2500" dirty="0" err="1" smtClean="0">
                <a:latin typeface="Times New Roman" pitchFamily="18" charset="0"/>
                <a:cs typeface="Times New Roman" pitchFamily="18" charset="0"/>
              </a:rPr>
              <a:t>virtualisation</a:t>
            </a:r>
            <a:r>
              <a:rPr lang="en-US" sz="2500" dirty="0" smtClean="0">
                <a:latin typeface="Times New Roman" pitchFamily="18" charset="0"/>
                <a:cs typeface="Times New Roman" pitchFamily="18" charset="0"/>
              </a:rPr>
              <a:t> architectures at the network layer, as well as iv) experimental research addressing Over-the-Air testing, Internet of Things, localization and tracking and new radio access technologies.</a:t>
            </a:r>
            <a:endParaRPr lang="ro-RO" sz="2500" dirty="0" smtClean="0">
              <a:latin typeface="Times New Roman" pitchFamily="18" charset="0"/>
              <a:cs typeface="Times New Roman" pitchFamily="18" charset="0"/>
            </a:endParaRPr>
          </a:p>
          <a:p>
            <a:pPr marL="0">
              <a:spcBef>
                <a:spcPts val="0"/>
              </a:spcBef>
              <a:buNone/>
            </a:pPr>
            <a:endParaRPr lang="ro-RO" sz="2500" dirty="0" smtClean="0">
              <a:latin typeface="Times New Roman" pitchFamily="18" charset="0"/>
              <a:cs typeface="Times New Roman" pitchFamily="18" charset="0"/>
            </a:endParaRPr>
          </a:p>
          <a:p>
            <a:pPr marL="0">
              <a:spcBef>
                <a:spcPts val="0"/>
              </a:spcBef>
              <a:buNone/>
            </a:pPr>
            <a:r>
              <a:rPr lang="ro-RO" sz="2500" dirty="0" smtClean="0">
                <a:latin typeface="Times New Roman" pitchFamily="18" charset="0"/>
                <a:cs typeface="Times New Roman" pitchFamily="18" charset="0"/>
              </a:rPr>
              <a:t>Chiar of </a:t>
            </a:r>
            <a:r>
              <a:rPr lang="ro-RO" sz="2500" dirty="0" err="1" smtClean="0">
                <a:latin typeface="Times New Roman" pitchFamily="18" charset="0"/>
                <a:cs typeface="Times New Roman" pitchFamily="18" charset="0"/>
              </a:rPr>
              <a:t>Action</a:t>
            </a:r>
            <a:r>
              <a:rPr lang="ro-RO" sz="2500" dirty="0" smtClean="0">
                <a:latin typeface="Times New Roman" pitchFamily="18" charset="0"/>
                <a:cs typeface="Times New Roman" pitchFamily="18" charset="0"/>
              </a:rPr>
              <a:t>: </a:t>
            </a:r>
            <a:r>
              <a:rPr lang="en-US" b="1" dirty="0" smtClean="0"/>
              <a:t>Professor Claude </a:t>
            </a:r>
            <a:r>
              <a:rPr lang="en-US" b="1" dirty="0" err="1" smtClean="0"/>
              <a:t>Oestges</a:t>
            </a:r>
            <a:r>
              <a:rPr lang="ro-RO" b="1" dirty="0" smtClean="0"/>
              <a:t>, </a:t>
            </a:r>
            <a:r>
              <a:rPr lang="en-US" dirty="0" err="1" smtClean="0"/>
              <a:t>UCLouvain</a:t>
            </a:r>
            <a:r>
              <a:rPr lang="ro-RO" dirty="0" smtClean="0"/>
              <a:t>, </a:t>
            </a:r>
            <a:r>
              <a:rPr lang="ro-RO" dirty="0" err="1" smtClean="0"/>
              <a:t>Belgium</a:t>
            </a:r>
            <a:endParaRPr lang="ro-RO" dirty="0" smtClean="0"/>
          </a:p>
          <a:p>
            <a:pPr marL="0">
              <a:spcBef>
                <a:spcPts val="0"/>
              </a:spcBef>
              <a:buNone/>
            </a:pPr>
            <a:endParaRPr lang="ro-RO" b="1" dirty="0" smtClean="0"/>
          </a:p>
          <a:p>
            <a:pPr marL="0">
              <a:spcBef>
                <a:spcPts val="0"/>
              </a:spcBef>
              <a:buNone/>
            </a:pPr>
            <a:r>
              <a:rPr lang="en-US" b="1" dirty="0" smtClean="0">
                <a:hlinkClick r:id="rId2"/>
              </a:rPr>
              <a:t>http://www.cost.eu/COST_Actions/ca/CA15104</a:t>
            </a:r>
            <a:r>
              <a:rPr lang="en-US" b="1" dirty="0" smtClean="0"/>
              <a:t>?</a:t>
            </a:r>
            <a:r>
              <a:rPr lang="ro-RO" b="1" dirty="0" smtClean="0"/>
              <a:t> </a:t>
            </a:r>
            <a:endParaRPr lang="en-US" b="1" dirty="0" smtClean="0"/>
          </a:p>
          <a:p>
            <a:pPr marL="0">
              <a:spcBef>
                <a:spcPts val="0"/>
              </a:spcBef>
              <a:buNone/>
            </a:pPr>
            <a:endParaRPr lang="ru-RU" sz="2500" dirty="0">
              <a:latin typeface="Times New Roman" pitchFamily="18" charset="0"/>
              <a:cs typeface="Times New Roman" pitchFamily="18" charset="0"/>
            </a:endParaRPr>
          </a:p>
        </p:txBody>
      </p:sp>
      <p:sp>
        <p:nvSpPr>
          <p:cNvPr id="2" name="Заголовок 1"/>
          <p:cNvSpPr>
            <a:spLocks noGrp="1"/>
          </p:cNvSpPr>
          <p:nvPr>
            <p:ph type="title"/>
          </p:nvPr>
        </p:nvSpPr>
        <p:spPr>
          <a:xfrm>
            <a:off x="395536" y="332656"/>
            <a:ext cx="8229600" cy="1252728"/>
          </a:xfrm>
        </p:spPr>
        <p:txBody>
          <a:bodyPr>
            <a:normAutofit fontScale="90000"/>
          </a:bodyPr>
          <a:lstStyle/>
          <a:p>
            <a:r>
              <a:rPr lang="ro-RO" sz="3600" b="1" dirty="0" smtClean="0"/>
              <a:t/>
            </a:r>
            <a:br>
              <a:rPr lang="ro-RO" sz="3600" b="1" dirty="0" smtClean="0"/>
            </a:br>
            <a:r>
              <a:rPr lang="en-US" sz="3600" b="1" dirty="0" smtClean="0"/>
              <a:t>CA15104Inclusive Radio Communication Networks for 5G and beyond (IRACON)</a:t>
            </a:r>
            <a:r>
              <a:rPr lang="en-US" b="1" dirty="0" smtClean="0"/>
              <a:t/>
            </a:r>
            <a:br>
              <a:rPr lang="en-US" b="1" dirty="0" smtClean="0"/>
            </a:br>
            <a:r>
              <a:rPr lang="ro-RO" b="1" dirty="0" smtClean="0"/>
              <a:t>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720677"/>
            <a:ext cx="8208912" cy="4137323"/>
          </a:xfrm>
        </p:spPr>
        <p:txBody>
          <a:bodyPr/>
          <a:lstStyle/>
          <a:p>
            <a:pPr>
              <a:buFont typeface="Wingdings" panose="05000000000000000000" pitchFamily="2" charset="2"/>
              <a:buChar char="Ø"/>
            </a:pPr>
            <a:r>
              <a:rPr lang="ro-RO" b="1" dirty="0" smtClean="0">
                <a:latin typeface="Times New Roman" pitchFamily="18" charset="0"/>
                <a:cs typeface="Times New Roman" pitchFamily="18" charset="0"/>
              </a:rPr>
              <a:t>Integrarea în Spațiu</a:t>
            </a:r>
            <a:r>
              <a:rPr lang="en-US" b="1" dirty="0" smtClean="0">
                <a:latin typeface="Times New Roman" pitchFamily="18" charset="0"/>
                <a:cs typeface="Times New Roman" pitchFamily="18" charset="0"/>
              </a:rPr>
              <a:t>l</a:t>
            </a:r>
            <a:r>
              <a:rPr lang="ro-RO" b="1" dirty="0" smtClean="0">
                <a:latin typeface="Times New Roman" pitchFamily="18" charset="0"/>
                <a:cs typeface="Times New Roman" pitchFamily="18" charset="0"/>
              </a:rPr>
              <a:t> European de Cercetare;</a:t>
            </a:r>
          </a:p>
          <a:p>
            <a:pPr>
              <a:buFont typeface="Wingdings" panose="05000000000000000000" pitchFamily="2" charset="2"/>
              <a:buChar char="Ø"/>
            </a:pPr>
            <a:r>
              <a:rPr lang="ro-RO" b="1" dirty="0" smtClean="0">
                <a:latin typeface="Times New Roman" pitchFamily="18" charset="0"/>
                <a:cs typeface="Times New Roman" pitchFamily="18" charset="0"/>
              </a:rPr>
              <a:t>Anticiparea</a:t>
            </a:r>
            <a:r>
              <a:rPr lang="en-US" b="1"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și completarea activităților programelor-cadru ale UE;</a:t>
            </a:r>
          </a:p>
          <a:p>
            <a:pPr>
              <a:buFont typeface="Wingdings" panose="05000000000000000000" pitchFamily="2" charset="2"/>
              <a:buChar char="Ø"/>
            </a:pPr>
            <a:r>
              <a:rPr lang="ro-RO" b="1" dirty="0" smtClean="0">
                <a:latin typeface="Times New Roman" pitchFamily="18" charset="0"/>
                <a:cs typeface="Times New Roman" pitchFamily="18" charset="0"/>
              </a:rPr>
              <a:t>Creșterea mobilității cercetătorilor din Europa;</a:t>
            </a:r>
          </a:p>
          <a:p>
            <a:pPr>
              <a:buFont typeface="Wingdings" panose="05000000000000000000" pitchFamily="2" charset="2"/>
              <a:buChar char="Ø"/>
            </a:pPr>
            <a:r>
              <a:rPr lang="ro-RO" b="1" dirty="0" smtClean="0">
                <a:latin typeface="Times New Roman" pitchFamily="18" charset="0"/>
                <a:cs typeface="Times New Roman" pitchFamily="18" charset="0"/>
              </a:rPr>
              <a:t>Favorizarea excelenței științifice.</a:t>
            </a:r>
            <a:endParaRPr lang="ro-RO"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7859216" cy="1143000"/>
          </a:xfrm>
        </p:spPr>
        <p:txBody>
          <a:bodyPr/>
          <a:lstStyle/>
          <a:p>
            <a:r>
              <a:rPr lang="ro-RO" b="1" dirty="0" smtClean="0"/>
              <a:t>Obiectivele COST</a:t>
            </a:r>
            <a:endParaRPr lang="ru-RU"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060848"/>
            <a:ext cx="8496944" cy="3960440"/>
          </a:xfrm>
        </p:spPr>
        <p:txBody>
          <a:bodyPr>
            <a:normAutofit lnSpcReduction="10000"/>
          </a:bodyPr>
          <a:lstStyle/>
          <a:p>
            <a:pPr algn="ctr">
              <a:buNone/>
            </a:pPr>
            <a:endParaRPr lang="en-US" dirty="0" smtClean="0"/>
          </a:p>
          <a:p>
            <a:pPr algn="ctr">
              <a:buNone/>
            </a:pPr>
            <a:r>
              <a:rPr lang="vi-VN" dirty="0" smtClean="0">
                <a:latin typeface="Times New Roman" pitchFamily="18" charset="0"/>
                <a:cs typeface="Times New Roman" pitchFamily="18" charset="0"/>
              </a:rPr>
              <a:t>reducerea fragmentării în investiții</a:t>
            </a:r>
            <a:r>
              <a:rPr lang="en-US" dirty="0" smtClean="0">
                <a:latin typeface="Times New Roman" pitchFamily="18" charset="0"/>
                <a:cs typeface="Times New Roman" pitchFamily="18" charset="0"/>
              </a:rPr>
              <a:t>le</a:t>
            </a:r>
            <a:r>
              <a:rPr lang="vi-VN" dirty="0" smtClean="0">
                <a:latin typeface="Times New Roman" pitchFamily="18" charset="0"/>
                <a:cs typeface="Times New Roman" pitchFamily="18" charset="0"/>
              </a:rPr>
              <a:t> europene </a:t>
            </a:r>
            <a:endParaRPr lang="ro-RO" dirty="0" smtClean="0">
              <a:latin typeface="Times New Roman" pitchFamily="18" charset="0"/>
              <a:cs typeface="Times New Roman" pitchFamily="18" charset="0"/>
            </a:endParaRPr>
          </a:p>
          <a:p>
            <a:pPr algn="ctr">
              <a:buNone/>
            </a:pPr>
            <a:r>
              <a:rPr lang="vi-VN" dirty="0" smtClean="0">
                <a:latin typeface="Times New Roman" pitchFamily="18" charset="0"/>
                <a:cs typeface="Times New Roman" pitchFamily="18" charset="0"/>
              </a:rPr>
              <a:t>de cercetare și deschiderea </a:t>
            </a:r>
            <a:r>
              <a:rPr lang="vi-VN" b="1" dirty="0" smtClean="0">
                <a:latin typeface="Times New Roman" pitchFamily="18" charset="0"/>
                <a:cs typeface="Times New Roman" pitchFamily="18" charset="0"/>
              </a:rPr>
              <a:t>Spațiului European de Cercetare</a:t>
            </a:r>
            <a:endParaRPr lang="ro-RO" b="1" dirty="0" smtClean="0">
              <a:latin typeface="Times New Roman" pitchFamily="18" charset="0"/>
              <a:cs typeface="Times New Roman" pitchFamily="18" charset="0"/>
            </a:endParaRPr>
          </a:p>
          <a:p>
            <a:pPr algn="ctr">
              <a:buNone/>
            </a:pPr>
            <a:r>
              <a:rPr lang="vi-VN" b="1"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pentru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cooperare la nivel mondial</a:t>
            </a:r>
            <a:endParaRPr lang="ro-RO" dirty="0" smtClean="0">
              <a:latin typeface="Times New Roman" pitchFamily="18" charset="0"/>
              <a:cs typeface="Times New Roman" pitchFamily="18" charset="0"/>
            </a:endParaRPr>
          </a:p>
          <a:p>
            <a:pPr algn="ctr">
              <a:buNone/>
            </a:pPr>
            <a:endParaRPr lang="ro-RO" dirty="0" smtClean="0">
              <a:latin typeface="Times New Roman" pitchFamily="18" charset="0"/>
              <a:cs typeface="Times New Roman" pitchFamily="18" charset="0"/>
            </a:endParaRPr>
          </a:p>
          <a:p>
            <a:pPr algn="ctr">
              <a:buNone/>
            </a:pPr>
            <a:r>
              <a:rPr lang="ro-RO" dirty="0" smtClean="0">
                <a:latin typeface="Times New Roman" pitchFamily="18" charset="0"/>
                <a:cs typeface="Times New Roman" pitchFamily="18" charset="0"/>
              </a:rPr>
              <a:t> crearea posibilităților de înaintare </a:t>
            </a:r>
          </a:p>
          <a:p>
            <a:pPr algn="ctr">
              <a:buNone/>
            </a:pPr>
            <a:r>
              <a:rPr lang="ro-RO" dirty="0" smtClean="0">
                <a:latin typeface="Times New Roman" pitchFamily="18" charset="0"/>
                <a:cs typeface="Times New Roman" pitchFamily="18" charset="0"/>
              </a:rPr>
              <a:t>a descoperirilor științifice inovatoare, </a:t>
            </a:r>
          </a:p>
          <a:p>
            <a:pPr algn="ctr">
              <a:buNone/>
            </a:pPr>
            <a:r>
              <a:rPr lang="ro-RO" dirty="0" smtClean="0">
                <a:latin typeface="Times New Roman" pitchFamily="18" charset="0"/>
                <a:cs typeface="Times New Roman" pitchFamily="18" charset="0"/>
              </a:rPr>
              <a:t>care să conducă de la noi concepte și produse, </a:t>
            </a:r>
          </a:p>
          <a:p>
            <a:pPr algn="ctr">
              <a:buNone/>
            </a:pPr>
            <a:r>
              <a:rPr lang="ro-RO" dirty="0" smtClean="0">
                <a:latin typeface="Times New Roman" pitchFamily="18" charset="0"/>
                <a:cs typeface="Times New Roman" pitchFamily="18" charset="0"/>
              </a:rPr>
              <a:t>la consolidarea activităților de cercetare-inovare din Europa</a:t>
            </a:r>
          </a:p>
        </p:txBody>
      </p:sp>
      <p:sp>
        <p:nvSpPr>
          <p:cNvPr id="2" name="Заголовок 1"/>
          <p:cNvSpPr>
            <a:spLocks noGrp="1"/>
          </p:cNvSpPr>
          <p:nvPr>
            <p:ph type="title"/>
          </p:nvPr>
        </p:nvSpPr>
        <p:spPr/>
        <p:txBody>
          <a:bodyPr/>
          <a:lstStyle/>
          <a:p>
            <a:r>
              <a:rPr lang="ro-RO" b="1" dirty="0" smtClean="0"/>
              <a:t>Misiunea COST</a:t>
            </a:r>
            <a:endParaRPr lang="ru-RU" b="1" dirty="0"/>
          </a:p>
        </p:txBody>
      </p:sp>
      <p:cxnSp>
        <p:nvCxnSpPr>
          <p:cNvPr id="5" name="Прямая со стрелкой 4"/>
          <p:cNvCxnSpPr/>
          <p:nvPr/>
        </p:nvCxnSpPr>
        <p:spPr>
          <a:xfrm>
            <a:off x="827584" y="278092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1547664" y="436510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1988840"/>
            <a:ext cx="7668840" cy="4353347"/>
          </a:xfrm>
        </p:spPr>
        <p:txBody>
          <a:bodyPr/>
          <a:lstStyle/>
          <a:p>
            <a:r>
              <a:rPr lang="en-US" b="1" dirty="0" smtClean="0">
                <a:latin typeface="Times New Roman" pitchFamily="18" charset="0"/>
                <a:cs typeface="Times New Roman" pitchFamily="18" charset="0"/>
              </a:rPr>
              <a:t>1971 - </a:t>
            </a:r>
            <a:r>
              <a:rPr lang="ro-RO" b="1" dirty="0" smtClean="0">
                <a:latin typeface="Times New Roman" pitchFamily="18" charset="0"/>
                <a:cs typeface="Times New Roman" pitchFamily="18" charset="0"/>
              </a:rPr>
              <a:t> Fondarea </a:t>
            </a:r>
            <a:r>
              <a:rPr lang="en-US" b="1" dirty="0" smtClean="0">
                <a:latin typeface="Times New Roman" pitchFamily="18" charset="0"/>
                <a:cs typeface="Times New Roman" pitchFamily="18" charset="0"/>
              </a:rPr>
              <a:t>COST</a:t>
            </a:r>
          </a:p>
          <a:p>
            <a:r>
              <a:rPr lang="en-US" b="1" dirty="0" smtClean="0">
                <a:latin typeface="Times New Roman" pitchFamily="18" charset="0"/>
                <a:cs typeface="Times New Roman" pitchFamily="18" charset="0"/>
              </a:rPr>
              <a:t>300  - </a:t>
            </a:r>
            <a:r>
              <a:rPr lang="ro-RO" b="1" dirty="0" smtClean="0">
                <a:latin typeface="Times New Roman" pitchFamily="18" charset="0"/>
                <a:cs typeface="Times New Roman" pitchFamily="18" charset="0"/>
              </a:rPr>
              <a:t>Acțiuni în derulare</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36  - state </a:t>
            </a:r>
            <a:r>
              <a:rPr lang="ro-RO" b="1" dirty="0" smtClean="0">
                <a:latin typeface="Times New Roman" pitchFamily="18" charset="0"/>
                <a:cs typeface="Times New Roman" pitchFamily="18" charset="0"/>
              </a:rPr>
              <a:t>membre</a:t>
            </a:r>
          </a:p>
          <a:p>
            <a:r>
              <a:rPr lang="ro-RO" b="1" dirty="0" smtClean="0">
                <a:latin typeface="Times New Roman" pitchFamily="18" charset="0"/>
                <a:cs typeface="Times New Roman" pitchFamily="18" charset="0"/>
              </a:rPr>
              <a:t>18 – state vecine eligibile pentru participare</a:t>
            </a:r>
          </a:p>
          <a:p>
            <a:r>
              <a:rPr lang="ro-RO" b="1" dirty="0" smtClean="0">
                <a:latin typeface="Times New Roman" pitchFamily="18" charset="0"/>
                <a:cs typeface="Times New Roman" pitchFamily="18" charset="0"/>
              </a:rPr>
              <a:t>27 – state parteneri internaționali</a:t>
            </a:r>
          </a:p>
          <a:p>
            <a:r>
              <a:rPr lang="ro-RO" b="1" dirty="0" smtClean="0">
                <a:latin typeface="Times New Roman" pitchFamily="18" charset="0"/>
                <a:cs typeface="Times New Roman" pitchFamily="18" charset="0"/>
              </a:rPr>
              <a:t>1 – stat cooperant</a:t>
            </a:r>
          </a:p>
          <a:p>
            <a:r>
              <a:rPr lang="en-US" b="1" dirty="0" smtClean="0">
                <a:latin typeface="Times New Roman" pitchFamily="18" charset="0"/>
                <a:cs typeface="Times New Roman" pitchFamily="18" charset="0"/>
              </a:rPr>
              <a:t>9 – </a:t>
            </a:r>
            <a:r>
              <a:rPr lang="ro-RO" b="1" dirty="0" smtClean="0">
                <a:latin typeface="Times New Roman" pitchFamily="18" charset="0"/>
                <a:cs typeface="Times New Roman" pitchFamily="18" charset="0"/>
              </a:rPr>
              <a:t>domeni</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științifice</a:t>
            </a:r>
          </a:p>
          <a:p>
            <a:endParaRPr lang="en-US" dirty="0" smtClean="0"/>
          </a:p>
          <a:p>
            <a:endParaRPr lang="en-US" dirty="0" smtClean="0"/>
          </a:p>
          <a:p>
            <a:endParaRPr lang="en-US" dirty="0" smtClean="0"/>
          </a:p>
          <a:p>
            <a:endParaRPr lang="ro-RO" dirty="0" smtClean="0"/>
          </a:p>
          <a:p>
            <a:endParaRPr lang="ru-RU" dirty="0"/>
          </a:p>
        </p:txBody>
      </p:sp>
      <p:sp>
        <p:nvSpPr>
          <p:cNvPr id="3" name="Заголовок 2"/>
          <p:cNvSpPr>
            <a:spLocks noGrp="1"/>
          </p:cNvSpPr>
          <p:nvPr>
            <p:ph type="title"/>
          </p:nvPr>
        </p:nvSpPr>
        <p:spPr>
          <a:xfrm>
            <a:off x="457200" y="338328"/>
            <a:ext cx="8229600" cy="1252728"/>
          </a:xfrm>
        </p:spPr>
        <p:txBody>
          <a:bodyPr/>
          <a:lstStyle/>
          <a:p>
            <a:r>
              <a:rPr lang="ro-RO" b="1" dirty="0" smtClean="0"/>
              <a:t>Informația generală</a:t>
            </a:r>
            <a:endParaRPr lang="ru-R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83568" y="2348880"/>
            <a:ext cx="7920879" cy="3921299"/>
          </a:xfrm>
        </p:spPr>
        <p:txBody>
          <a:bodyPr>
            <a:normAutofit fontScale="85000" lnSpcReduction="20000"/>
          </a:bodyPr>
          <a:lstStyle/>
          <a:p>
            <a:pPr algn="ctr">
              <a:buNone/>
            </a:pPr>
            <a:r>
              <a:rPr lang="en-US" b="1" dirty="0" smtClean="0">
                <a:latin typeface="Times New Roman" pitchFamily="18" charset="0"/>
                <a:cs typeface="Times New Roman" pitchFamily="18" charset="0"/>
              </a:rPr>
              <a:t> </a:t>
            </a:r>
            <a:r>
              <a:rPr lang="vi-VN" b="1" u="sng" dirty="0" smtClean="0">
                <a:latin typeface="Times New Roman" pitchFamily="18" charset="0"/>
                <a:cs typeface="Times New Roman" pitchFamily="18" charset="0"/>
              </a:rPr>
              <a:t>Acțiunile COST </a:t>
            </a:r>
            <a:r>
              <a:rPr lang="vi-VN" u="sng"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    </a:t>
            </a:r>
            <a:endParaRPr lang="ro-RO" u="sng" dirty="0" smtClean="0">
              <a:latin typeface="Times New Roman" pitchFamily="18" charset="0"/>
              <a:cs typeface="Times New Roman" pitchFamily="18" charset="0"/>
            </a:endParaRPr>
          </a:p>
          <a:p>
            <a:pPr algn="ctr">
              <a:buNone/>
            </a:pPr>
            <a:r>
              <a:rPr lang="vi-VN" b="1" dirty="0" smtClean="0">
                <a:latin typeface="Times New Roman" pitchFamily="18" charset="0"/>
                <a:cs typeface="Times New Roman" pitchFamily="18" charset="0"/>
              </a:rPr>
              <a:t>rețele științifico</a:t>
            </a:r>
            <a:r>
              <a:rPr lang="ro-RO"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tehnologice</a:t>
            </a:r>
            <a:r>
              <a:rPr lang="vi-VN" dirty="0" smtClean="0">
                <a:latin typeface="Times New Roman" pitchFamily="18" charset="0"/>
                <a:cs typeface="Times New Roman" pitchFamily="18" charset="0"/>
              </a:rPr>
              <a:t> ascendente, deschise cercetătorilor și părților interesate, </a:t>
            </a:r>
            <a:endParaRPr lang="ro-RO" dirty="0" smtClean="0">
              <a:latin typeface="Times New Roman" pitchFamily="18" charset="0"/>
              <a:cs typeface="Times New Roman" pitchFamily="18" charset="0"/>
            </a:endParaRPr>
          </a:p>
          <a:p>
            <a:pPr algn="ctr">
              <a:buNone/>
            </a:pPr>
            <a:r>
              <a:rPr lang="vi-VN" dirty="0" smtClean="0">
                <a:latin typeface="Times New Roman" pitchFamily="18" charset="0"/>
                <a:cs typeface="Times New Roman" pitchFamily="18" charset="0"/>
              </a:rPr>
              <a:t>pentru o </a:t>
            </a:r>
            <a:r>
              <a:rPr lang="vi-VN" b="1" dirty="0" smtClean="0">
                <a:latin typeface="Times New Roman" pitchFamily="18" charset="0"/>
                <a:cs typeface="Times New Roman" pitchFamily="18" charset="0"/>
              </a:rPr>
              <a:t>durată de patru ani</a:t>
            </a:r>
            <a:r>
              <a:rPr lang="vi-VN" dirty="0" smtClean="0">
                <a:latin typeface="Times New Roman" pitchFamily="18" charset="0"/>
                <a:cs typeface="Times New Roman" pitchFamily="18" charset="0"/>
              </a:rPr>
              <a:t> și sunt active </a:t>
            </a:r>
            <a:endParaRPr lang="ro-RO" dirty="0" smtClean="0">
              <a:latin typeface="Times New Roman" pitchFamily="18" charset="0"/>
              <a:cs typeface="Times New Roman" pitchFamily="18" charset="0"/>
            </a:endParaRPr>
          </a:p>
          <a:p>
            <a:pPr algn="ctr">
              <a:buNone/>
            </a:pPr>
            <a:r>
              <a:rPr lang="vi-VN" dirty="0" smtClean="0">
                <a:latin typeface="Times New Roman" pitchFamily="18" charset="0"/>
                <a:cs typeface="Times New Roman" pitchFamily="18" charset="0"/>
              </a:rPr>
              <a:t>printr-o serie de instrumente de rețea, cum ar fi ateliere de lucru, conferințe, școli de formare și misiuni științifice pe termen scurt</a:t>
            </a:r>
            <a:endParaRPr lang="en-US" dirty="0" smtClean="0">
              <a:latin typeface="Times New Roman" pitchFamily="18" charset="0"/>
              <a:cs typeface="Times New Roman" pitchFamily="18" charset="0"/>
            </a:endParaRPr>
          </a:p>
          <a:p>
            <a:pPr algn="ctr">
              <a:buNone/>
            </a:pPr>
            <a:endParaRPr lang="ro-RO"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Acțiunile COST </a:t>
            </a:r>
            <a:r>
              <a:rPr lang="en-US"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Pan-europene</a:t>
            </a:r>
          </a:p>
          <a:p>
            <a:pPr>
              <a:buNone/>
            </a:pPr>
            <a:r>
              <a:rPr lang="ro-RO" dirty="0" smtClean="0">
                <a:latin typeface="Times New Roman" pitchFamily="18" charset="0"/>
                <a:cs typeface="Times New Roman" pitchFamily="18" charset="0"/>
              </a:rPr>
              <a:t>                                   Orientate spre cercetare</a:t>
            </a:r>
          </a:p>
          <a:p>
            <a:pPr>
              <a:buNone/>
            </a:pPr>
            <a:r>
              <a:rPr lang="ro-RO" dirty="0" smtClean="0">
                <a:latin typeface="Times New Roman" pitchFamily="18" charset="0"/>
                <a:cs typeface="Times New Roman" pitchFamily="18" charset="0"/>
              </a:rPr>
              <a:t>                                   Deschise și favorabile incluziunii</a:t>
            </a:r>
          </a:p>
          <a:p>
            <a:pPr>
              <a:buNone/>
            </a:pPr>
            <a:r>
              <a:rPr lang="ro-RO" dirty="0" smtClean="0">
                <a:latin typeface="Times New Roman" pitchFamily="18" charset="0"/>
                <a:cs typeface="Times New Roman" pitchFamily="18" charset="0"/>
              </a:rPr>
              <a:t>                                   Multi - și interdisciplinare</a:t>
            </a:r>
          </a:p>
          <a:p>
            <a:pPr>
              <a:buNone/>
            </a:pPr>
            <a:r>
              <a:rPr lang="ro-RO" dirty="0" smtClean="0">
                <a:latin typeface="Times New Roman" pitchFamily="18" charset="0"/>
                <a:cs typeface="Times New Roman" pitchFamily="18" charset="0"/>
              </a:rPr>
              <a:t>                                   Orientate spre viitor</a:t>
            </a:r>
          </a:p>
          <a:p>
            <a:pPr algn="ctr">
              <a:buNone/>
            </a:pPr>
            <a:endParaRPr lang="ro-RO" dirty="0" smtClean="0">
              <a:latin typeface="Times New Roman" pitchFamily="18" charset="0"/>
              <a:cs typeface="Times New Roman" pitchFamily="18" charset="0"/>
            </a:endParaRPr>
          </a:p>
          <a:p>
            <a:pPr algn="ctr">
              <a:buNone/>
            </a:pP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o-RO" b="1" dirty="0" smtClean="0"/>
              <a:t>Mecanismul de funcționare</a:t>
            </a:r>
            <a:endParaRPr lang="ru-RU" b="1" dirty="0"/>
          </a:p>
        </p:txBody>
      </p:sp>
      <p:cxnSp>
        <p:nvCxnSpPr>
          <p:cNvPr id="13" name="Прямая со стрелкой 12"/>
          <p:cNvCxnSpPr/>
          <p:nvPr/>
        </p:nvCxnSpPr>
        <p:spPr>
          <a:xfrm>
            <a:off x="2483768" y="450912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2483768" y="4509120"/>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483768" y="4509120"/>
            <a:ext cx="2880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2483768" y="4581128"/>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2483768" y="4653136"/>
            <a:ext cx="28803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105472"/>
            <a:ext cx="8712968" cy="4752528"/>
          </a:xfrm>
        </p:spPr>
        <p:txBody>
          <a:bodyPr>
            <a:normAutofit fontScale="92500" lnSpcReduction="20000"/>
          </a:bodyPr>
          <a:lstStyle/>
          <a:p>
            <a:pPr marL="273050" indent="-273050" algn="ctr">
              <a:buNone/>
            </a:pPr>
            <a:r>
              <a:rPr lang="ro-RO" sz="2200" b="1" u="sng" dirty="0" smtClean="0">
                <a:solidFill>
                  <a:schemeClr val="tx2">
                    <a:lumMod val="75000"/>
                  </a:schemeClr>
                </a:solidFill>
                <a:latin typeface="Times New Roman" pitchFamily="18" charset="0"/>
                <a:cs typeface="Times New Roman" pitchFamily="18" charset="0"/>
              </a:rPr>
              <a:t>Statele membre COST</a:t>
            </a:r>
          </a:p>
          <a:p>
            <a:pPr marL="273050" indent="-273050" algn="ctr">
              <a:buNone/>
            </a:pPr>
            <a:r>
              <a:rPr lang="ro-RO" sz="2200" dirty="0" smtClean="0">
                <a:solidFill>
                  <a:schemeClr val="tx2">
                    <a:lumMod val="60000"/>
                    <a:lumOff val="40000"/>
                  </a:schemeClr>
                </a:solidFill>
                <a:latin typeface="Times New Roman" pitchFamily="18" charset="0"/>
                <a:cs typeface="Times New Roman" pitchFamily="18" charset="0"/>
              </a:rPr>
              <a:t> </a:t>
            </a:r>
            <a:r>
              <a:rPr lang="ro-RO" sz="2000" dirty="0" smtClean="0">
                <a:latin typeface="Times New Roman" pitchFamily="18" charset="0"/>
                <a:cs typeface="Times New Roman" pitchFamily="18" charset="0"/>
              </a:rPr>
              <a:t>Austria, Belgia, Bosnia și Herțegovina, Bulgaria, Croația, Cipru, Republica Cehia, Danemarca, Estonia, Finlanda, Franța, Germania, Grecia, Ungaria, Islanda, Irlanda, Italia, Letonia, Lituania, Luxemburg, Malta, Muntenegru, Olanda, Norvegia, Polonia, Portugalia, România, Serbia, Slovacia, Slovenia, Spania, Suedia, Elveţia, Turcia, Regatul Unit și Fosta Republică Iugoslavă a Macedoniei.</a:t>
            </a:r>
            <a:endParaRPr lang="ro-RO" sz="2200" dirty="0" smtClean="0">
              <a:solidFill>
                <a:schemeClr val="tx2">
                  <a:lumMod val="60000"/>
                  <a:lumOff val="40000"/>
                </a:schemeClr>
              </a:solidFill>
              <a:latin typeface="Times New Roman" pitchFamily="18" charset="0"/>
              <a:cs typeface="Times New Roman" pitchFamily="18" charset="0"/>
            </a:endParaRPr>
          </a:p>
          <a:p>
            <a:pPr marL="273050" indent="-273050" algn="ctr">
              <a:buNone/>
            </a:pPr>
            <a:r>
              <a:rPr lang="ro-RO" sz="2200" b="1" u="sng" dirty="0" smtClean="0">
                <a:solidFill>
                  <a:schemeClr val="tx2">
                    <a:lumMod val="75000"/>
                  </a:schemeClr>
                </a:solidFill>
                <a:latin typeface="Times New Roman" pitchFamily="18" charset="0"/>
                <a:cs typeface="Times New Roman" pitchFamily="18" charset="0"/>
              </a:rPr>
              <a:t>Țările din vecinătatea  apropiată COST:</a:t>
            </a:r>
          </a:p>
          <a:p>
            <a:pPr algn="ctr">
              <a:buNone/>
            </a:pPr>
            <a:r>
              <a:rPr lang="en-US" sz="2800" dirty="0" smtClean="0">
                <a:latin typeface="Times New Roman" pitchFamily="18" charset="0"/>
                <a:cs typeface="Times New Roman" pitchFamily="18" charset="0"/>
              </a:rPr>
              <a:t>    </a:t>
            </a:r>
            <a:r>
              <a:rPr lang="ro-RO" sz="2200" dirty="0" smtClean="0">
                <a:latin typeface="Times New Roman" pitchFamily="18" charset="0"/>
                <a:cs typeface="Times New Roman" pitchFamily="18" charset="0"/>
              </a:rPr>
              <a:t>Albania, Algeria, Armenia, Azerbaidjan, Belarus, Egipt, Georgia, Iordania, Liban, Libia</a:t>
            </a:r>
            <a:r>
              <a:rPr lang="ro-RO" sz="2200" dirty="0" smtClean="0">
                <a:solidFill>
                  <a:srgbClr val="C00000"/>
                </a:solidFill>
                <a:latin typeface="Times New Roman" pitchFamily="18" charset="0"/>
                <a:cs typeface="Times New Roman" pitchFamily="18" charset="0"/>
              </a:rPr>
              <a:t>, </a:t>
            </a:r>
            <a:r>
              <a:rPr lang="ro-RO" sz="2200" b="1" u="sng" dirty="0" smtClean="0">
                <a:solidFill>
                  <a:srgbClr val="C00000"/>
                </a:solidFill>
                <a:latin typeface="Times New Roman" pitchFamily="18" charset="0"/>
                <a:cs typeface="Times New Roman" pitchFamily="18" charset="0"/>
              </a:rPr>
              <a:t>Republica Moldova</a:t>
            </a:r>
            <a:r>
              <a:rPr lang="ro-RO" sz="2200" b="1" dirty="0" smtClean="0">
                <a:latin typeface="Times New Roman" pitchFamily="18" charset="0"/>
                <a:cs typeface="Times New Roman" pitchFamily="18" charset="0"/>
              </a:rPr>
              <a:t>, </a:t>
            </a:r>
            <a:r>
              <a:rPr lang="ro-RO" sz="2200" dirty="0" smtClean="0">
                <a:latin typeface="Times New Roman" pitchFamily="18" charset="0"/>
                <a:cs typeface="Times New Roman" pitchFamily="18" charset="0"/>
              </a:rPr>
              <a:t>Muntenegru, Maroc, </a:t>
            </a:r>
            <a:r>
              <a:rPr lang="ro-RO" sz="2200" dirty="0" smtClean="0">
                <a:solidFill>
                  <a:schemeClr val="tx2">
                    <a:lumMod val="75000"/>
                  </a:schemeClr>
                </a:solidFill>
                <a:latin typeface="Times New Roman" pitchFamily="18" charset="0"/>
                <a:cs typeface="Times New Roman" pitchFamily="18" charset="0"/>
              </a:rPr>
              <a:t>Autoritatea</a:t>
            </a:r>
            <a:r>
              <a:rPr lang="ro-RO" sz="2200" dirty="0" smtClean="0">
                <a:latin typeface="Times New Roman" pitchFamily="18" charset="0"/>
                <a:cs typeface="Times New Roman" pitchFamily="18" charset="0"/>
              </a:rPr>
              <a:t> Palestiniană, Rusia, Siria, Tunisia și Ucraina.</a:t>
            </a:r>
          </a:p>
          <a:p>
            <a:pPr>
              <a:buNone/>
            </a:pPr>
            <a:endParaRPr lang="ro-RO" sz="2200" dirty="0" smtClean="0">
              <a:latin typeface="Times New Roman" pitchFamily="18" charset="0"/>
              <a:cs typeface="Times New Roman" pitchFamily="18" charset="0"/>
            </a:endParaRPr>
          </a:p>
          <a:p>
            <a:pPr algn="ctr">
              <a:buNone/>
            </a:pPr>
            <a:r>
              <a:rPr lang="ro-RO" sz="2200" b="1" u="sng" dirty="0" smtClean="0">
                <a:solidFill>
                  <a:schemeClr val="tx2">
                    <a:lumMod val="75000"/>
                  </a:schemeClr>
                </a:solidFill>
                <a:latin typeface="Times New Roman" pitchFamily="18" charset="0"/>
                <a:cs typeface="Times New Roman" pitchFamily="18" charset="0"/>
              </a:rPr>
              <a:t>State parteneri internaționali COST:</a:t>
            </a:r>
          </a:p>
          <a:p>
            <a:pPr algn="ctr">
              <a:buNone/>
            </a:pPr>
            <a:r>
              <a:rPr lang="ro-RO" sz="2200" dirty="0" smtClean="0">
                <a:latin typeface="Times New Roman" pitchFamily="18" charset="0"/>
                <a:cs typeface="Times New Roman" pitchFamily="18" charset="0"/>
              </a:rPr>
              <a:t>Argentina, Australia, Brazilia, Canada, China, India, Japonia, Tailanda, Statele Unite ale Americii etc. </a:t>
            </a:r>
            <a:endParaRPr lang="en-US" sz="2800" dirty="0" smtClean="0">
              <a:latin typeface="Times New Roman" pitchFamily="18" charset="0"/>
              <a:cs typeface="Times New Roman" pitchFamily="18" charset="0"/>
            </a:endParaRPr>
          </a:p>
          <a:p>
            <a:pPr algn="ctr">
              <a:buNone/>
            </a:pPr>
            <a:r>
              <a:rPr lang="ro-RO" sz="2200" b="1" u="sng" dirty="0" smtClean="0">
                <a:solidFill>
                  <a:schemeClr val="tx2">
                    <a:lumMod val="75000"/>
                  </a:schemeClr>
                </a:solidFill>
                <a:latin typeface="Times New Roman" pitchFamily="18" charset="0"/>
                <a:cs typeface="Times New Roman" pitchFamily="18" charset="0"/>
              </a:rPr>
              <a:t>S</a:t>
            </a:r>
            <a:r>
              <a:rPr lang="en-US" sz="2200" b="1" u="sng" dirty="0" smtClean="0">
                <a:solidFill>
                  <a:schemeClr val="tx2">
                    <a:lumMod val="75000"/>
                  </a:schemeClr>
                </a:solidFill>
                <a:latin typeface="Times New Roman" pitchFamily="18" charset="0"/>
                <a:cs typeface="Times New Roman" pitchFamily="18" charset="0"/>
              </a:rPr>
              <a:t>tat </a:t>
            </a:r>
            <a:r>
              <a:rPr lang="ro-RO" sz="2200" b="1" u="sng" dirty="0" smtClean="0">
                <a:solidFill>
                  <a:schemeClr val="tx2">
                    <a:lumMod val="75000"/>
                  </a:schemeClr>
                </a:solidFill>
                <a:latin typeface="Times New Roman" pitchFamily="18" charset="0"/>
                <a:cs typeface="Times New Roman" pitchFamily="18" charset="0"/>
              </a:rPr>
              <a:t>cooperant</a:t>
            </a:r>
            <a:r>
              <a:rPr lang="en-US" sz="2200" b="1" u="sng" dirty="0" smtClean="0">
                <a:solidFill>
                  <a:schemeClr val="tx2">
                    <a:lumMod val="75000"/>
                  </a:schemeClr>
                </a:solidFill>
                <a:latin typeface="Times New Roman" pitchFamily="18" charset="0"/>
                <a:cs typeface="Times New Roman" pitchFamily="18" charset="0"/>
              </a:rPr>
              <a:t> </a:t>
            </a:r>
            <a:r>
              <a:rPr lang="ro-RO" sz="2200" dirty="0" smtClean="0">
                <a:latin typeface="Times New Roman" pitchFamily="18" charset="0"/>
                <a:cs typeface="Times New Roman" pitchFamily="18" charset="0"/>
              </a:rPr>
              <a:t>:</a:t>
            </a:r>
          </a:p>
          <a:p>
            <a:pPr algn="ctr">
              <a:buNone/>
            </a:pPr>
            <a:r>
              <a:rPr lang="en-US" sz="2200" dirty="0" smtClean="0">
                <a:latin typeface="Times New Roman" pitchFamily="18" charset="0"/>
                <a:cs typeface="Times New Roman" pitchFamily="18" charset="0"/>
              </a:rPr>
              <a:t> Israel </a:t>
            </a:r>
            <a:endParaRPr lang="ro-RO" sz="2200" dirty="0" smtClean="0">
              <a:latin typeface="Times New Roman" pitchFamily="18" charset="0"/>
              <a:cs typeface="Times New Roman" pitchFamily="18" charset="0"/>
            </a:endParaRPr>
          </a:p>
          <a:p>
            <a:pPr algn="ctr">
              <a:buNone/>
            </a:pPr>
            <a:endParaRPr lang="en-US" dirty="0" smtClean="0">
              <a:latin typeface="+mj-lt"/>
              <a:cs typeface="Times New Roman" pitchFamily="18" charset="0"/>
            </a:endParaRPr>
          </a:p>
        </p:txBody>
      </p:sp>
      <p:sp>
        <p:nvSpPr>
          <p:cNvPr id="2" name="Заголовок 1"/>
          <p:cNvSpPr>
            <a:spLocks noGrp="1"/>
          </p:cNvSpPr>
          <p:nvPr>
            <p:ph type="title"/>
          </p:nvPr>
        </p:nvSpPr>
        <p:spPr>
          <a:xfrm>
            <a:off x="395536" y="548680"/>
            <a:ext cx="8229600" cy="1224136"/>
          </a:xfrm>
        </p:spPr>
        <p:txBody>
          <a:bodyPr>
            <a:noAutofit/>
          </a:bodyPr>
          <a:lstStyle/>
          <a:p>
            <a:r>
              <a:rPr lang="ro-RO" b="1" dirty="0" smtClean="0"/>
              <a:t>Țări eligibile</a:t>
            </a:r>
            <a:endParaRPr lang="ro-RO"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2276872"/>
            <a:ext cx="7848871" cy="3888432"/>
          </a:xfrm>
        </p:spPr>
        <p:txBody>
          <a:bodyPr>
            <a:normAutofit fontScale="92500" lnSpcReduction="20000"/>
          </a:bodyPr>
          <a:lstStyle/>
          <a:p>
            <a:r>
              <a:rPr lang="ro-RO" b="1" dirty="0" smtClean="0">
                <a:latin typeface="Times New Roman" pitchFamily="18" charset="0"/>
                <a:cs typeface="Times New Roman" pitchFamily="18" charset="0"/>
              </a:rPr>
              <a:t>BMBS</a:t>
            </a:r>
            <a:r>
              <a:rPr lang="ro-RO" dirty="0" smtClean="0">
                <a:latin typeface="Times New Roman" pitchFamily="18" charset="0"/>
                <a:cs typeface="Times New Roman" pitchFamily="18" charset="0"/>
              </a:rPr>
              <a:t> – Biomedicină și Biologie Moleculară</a:t>
            </a:r>
          </a:p>
          <a:p>
            <a:r>
              <a:rPr lang="ro-RO" b="1" dirty="0" smtClean="0">
                <a:latin typeface="Times New Roman" pitchFamily="18" charset="0"/>
                <a:cs typeface="Times New Roman" pitchFamily="18" charset="0"/>
              </a:rPr>
              <a:t>FA </a:t>
            </a:r>
            <a:r>
              <a:rPr lang="ro-RO" dirty="0" smtClean="0">
                <a:latin typeface="Times New Roman" pitchFamily="18" charset="0"/>
                <a:cs typeface="Times New Roman" pitchFamily="18" charset="0"/>
              </a:rPr>
              <a:t>– Alimentație și Agricultură</a:t>
            </a:r>
          </a:p>
          <a:p>
            <a:r>
              <a:rPr lang="ro-RO" b="1" dirty="0" smtClean="0">
                <a:latin typeface="Times New Roman" pitchFamily="18" charset="0"/>
                <a:cs typeface="Times New Roman" pitchFamily="18" charset="0"/>
              </a:rPr>
              <a:t>FPS</a:t>
            </a:r>
            <a:r>
              <a:rPr lang="ro-RO" dirty="0" smtClean="0">
                <a:latin typeface="Times New Roman" pitchFamily="18" charset="0"/>
                <a:cs typeface="Times New Roman" pitchFamily="18" charset="0"/>
              </a:rPr>
              <a:t> – Produse și servicii forestiere</a:t>
            </a:r>
          </a:p>
          <a:p>
            <a:r>
              <a:rPr lang="ro-RO" b="1" dirty="0" smtClean="0">
                <a:latin typeface="Times New Roman" pitchFamily="18" charset="0"/>
                <a:cs typeface="Times New Roman" pitchFamily="18" charset="0"/>
              </a:rPr>
              <a:t>MPNS</a:t>
            </a:r>
            <a:r>
              <a:rPr lang="ro-RO" dirty="0" smtClean="0">
                <a:latin typeface="Times New Roman" pitchFamily="18" charset="0"/>
                <a:cs typeface="Times New Roman" pitchFamily="18" charset="0"/>
              </a:rPr>
              <a:t> – Materiale, Fizică și </a:t>
            </a:r>
            <a:r>
              <a:rPr lang="ro-RO" dirty="0" err="1" smtClean="0">
                <a:latin typeface="Times New Roman" pitchFamily="18" charset="0"/>
                <a:cs typeface="Times New Roman" pitchFamily="18" charset="0"/>
              </a:rPr>
              <a:t>Nanoștiințe</a:t>
            </a:r>
            <a:endParaRPr lang="ro-RO" dirty="0" smtClean="0">
              <a:latin typeface="Times New Roman" pitchFamily="18" charset="0"/>
              <a:cs typeface="Times New Roman" pitchFamily="18" charset="0"/>
            </a:endParaRPr>
          </a:p>
          <a:p>
            <a:r>
              <a:rPr lang="ro-RO" b="1" dirty="0" smtClean="0">
                <a:latin typeface="Times New Roman" pitchFamily="18" charset="0"/>
                <a:cs typeface="Times New Roman" pitchFamily="18" charset="0"/>
              </a:rPr>
              <a:t>ESSEM</a:t>
            </a:r>
            <a:r>
              <a:rPr lang="ro-RO" dirty="0" smtClean="0">
                <a:latin typeface="Times New Roman" pitchFamily="18" charset="0"/>
                <a:cs typeface="Times New Roman" pitchFamily="18" charset="0"/>
              </a:rPr>
              <a:t> – Științele pământului și managementul mediului</a:t>
            </a:r>
          </a:p>
          <a:p>
            <a:r>
              <a:rPr lang="ro-RO" b="1" dirty="0" smtClean="0">
                <a:latin typeface="Times New Roman" pitchFamily="18" charset="0"/>
                <a:cs typeface="Times New Roman" pitchFamily="18" charset="0"/>
              </a:rPr>
              <a:t>TUD</a:t>
            </a:r>
            <a:r>
              <a:rPr lang="ro-RO" dirty="0" smtClean="0">
                <a:latin typeface="Times New Roman" pitchFamily="18" charset="0"/>
                <a:cs typeface="Times New Roman" pitchFamily="18" charset="0"/>
              </a:rPr>
              <a:t> – Transport și dezvoltare urbană</a:t>
            </a:r>
          </a:p>
          <a:p>
            <a:r>
              <a:rPr lang="ro-RO" b="1" dirty="0" smtClean="0">
                <a:latin typeface="Times New Roman" pitchFamily="18" charset="0"/>
                <a:cs typeface="Times New Roman" pitchFamily="18" charset="0"/>
              </a:rPr>
              <a:t>ISCH</a:t>
            </a:r>
            <a:r>
              <a:rPr lang="ro-RO" dirty="0" smtClean="0">
                <a:latin typeface="Times New Roman" pitchFamily="18" charset="0"/>
                <a:cs typeface="Times New Roman" pitchFamily="18" charset="0"/>
              </a:rPr>
              <a:t> – Persoanele fizice, Societate, Cultură și Sănătate</a:t>
            </a:r>
          </a:p>
          <a:p>
            <a:r>
              <a:rPr lang="ro-RO" b="1" dirty="0" smtClean="0">
                <a:latin typeface="Times New Roman" pitchFamily="18" charset="0"/>
                <a:cs typeface="Times New Roman" pitchFamily="18" charset="0"/>
              </a:rPr>
              <a:t>ICT</a:t>
            </a:r>
            <a:r>
              <a:rPr lang="ro-RO" dirty="0" smtClean="0">
                <a:latin typeface="Times New Roman" pitchFamily="18" charset="0"/>
                <a:cs typeface="Times New Roman" pitchFamily="18" charset="0"/>
              </a:rPr>
              <a:t> – Tehnologii informaționale și ale comunicațiilor</a:t>
            </a:r>
          </a:p>
          <a:p>
            <a:r>
              <a:rPr lang="ro-RO" b="1" dirty="0" smtClean="0">
                <a:latin typeface="Times New Roman" pitchFamily="18" charset="0"/>
                <a:cs typeface="Times New Roman" pitchFamily="18" charset="0"/>
              </a:rPr>
              <a:t>CMST</a:t>
            </a:r>
            <a:r>
              <a:rPr lang="ro-RO" dirty="0" smtClean="0">
                <a:latin typeface="Times New Roman" pitchFamily="18" charset="0"/>
                <a:cs typeface="Times New Roman" pitchFamily="18" charset="0"/>
              </a:rPr>
              <a:t> – Chimie, științe moleculare și tehnologii</a:t>
            </a:r>
          </a:p>
          <a:p>
            <a:pPr>
              <a:buNone/>
            </a:pPr>
            <a:r>
              <a:rPr lang="en-US" b="1" dirty="0" smtClean="0"/>
              <a:t>     </a:t>
            </a:r>
          </a:p>
          <a:p>
            <a:pPr>
              <a:buNone/>
            </a:pPr>
            <a:r>
              <a:rPr lang="en-US" b="1" dirty="0" smtClean="0">
                <a:latin typeface="Times New Roman" pitchFamily="18" charset="0"/>
                <a:cs typeface="Times New Roman" pitchFamily="18" charset="0"/>
              </a:rPr>
              <a:t>     plus </a:t>
            </a:r>
            <a:r>
              <a:rPr lang="ro-RO" b="1" dirty="0" smtClean="0">
                <a:latin typeface="Times New Roman" pitchFamily="18" charset="0"/>
                <a:cs typeface="Times New Roman" pitchFamily="18" charset="0"/>
              </a:rPr>
              <a:t>Domenii Interdisciplinare/ </a:t>
            </a:r>
            <a:r>
              <a:rPr lang="ro-MO" b="1" dirty="0" smtClean="0">
                <a:latin typeface="Times New Roman" pitchFamily="18" charset="0"/>
                <a:cs typeface="Times New Roman" pitchFamily="18" charset="0"/>
              </a:rPr>
              <a:t>Trans-Domain Proposals</a:t>
            </a:r>
          </a:p>
          <a:p>
            <a:endParaRPr lang="en-US" dirty="0" smtClean="0"/>
          </a:p>
          <a:p>
            <a:pPr>
              <a:buNone/>
            </a:pPr>
            <a:endParaRPr lang="ru-RU" dirty="0" smtClean="0"/>
          </a:p>
        </p:txBody>
      </p:sp>
      <p:sp>
        <p:nvSpPr>
          <p:cNvPr id="2" name="Заголовок 1"/>
          <p:cNvSpPr>
            <a:spLocks noGrp="1"/>
          </p:cNvSpPr>
          <p:nvPr>
            <p:ph type="title"/>
          </p:nvPr>
        </p:nvSpPr>
        <p:spPr/>
        <p:txBody>
          <a:bodyPr/>
          <a:lstStyle/>
          <a:p>
            <a:r>
              <a:rPr lang="ro-RO" b="1" dirty="0" smtClean="0"/>
              <a:t>Domenii-cheie</a:t>
            </a:r>
            <a:endParaRPr lang="ro-RO"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2348880"/>
            <a:ext cx="7408333" cy="3450696"/>
          </a:xfrm>
        </p:spPr>
        <p:txBody>
          <a:bodyPr/>
          <a:lstStyle/>
          <a:p>
            <a:pPr>
              <a:buNone/>
            </a:pPr>
            <a:endParaRPr lang="en-US" dirty="0" smtClean="0"/>
          </a:p>
          <a:p>
            <a:pPr>
              <a:buNone/>
            </a:pPr>
            <a:endParaRPr lang="en-US" sz="3200" dirty="0" smtClean="0"/>
          </a:p>
          <a:p>
            <a:pPr algn="ctr">
              <a:buNone/>
            </a:pPr>
            <a:r>
              <a:rPr lang="vi-VN" sz="3200" b="1" dirty="0" smtClean="0">
                <a:latin typeface="Times New Roman" pitchFamily="18" charset="0"/>
                <a:cs typeface="Times New Roman" pitchFamily="18" charset="0"/>
              </a:rPr>
              <a:t>COST nu finanțează cercetarea în sine, </a:t>
            </a:r>
            <a:r>
              <a:rPr lang="ro-RO" sz="3200" dirty="0" smtClean="0">
                <a:latin typeface="Times New Roman" pitchFamily="18" charset="0"/>
                <a:cs typeface="Times New Roman" pitchFamily="18" charset="0"/>
              </a:rPr>
              <a:t>aceasta</a:t>
            </a:r>
            <a:r>
              <a:rPr lang="vi-VN" sz="3200" dirty="0" smtClean="0">
                <a:latin typeface="Times New Roman" pitchFamily="18" charset="0"/>
                <a:cs typeface="Times New Roman" pitchFamily="18" charset="0"/>
              </a:rPr>
              <a:t> </a:t>
            </a:r>
            <a:r>
              <a:rPr lang="ro-RO" sz="3200" dirty="0" smtClean="0">
                <a:latin typeface="Times New Roman" pitchFamily="18" charset="0"/>
                <a:cs typeface="Times New Roman" pitchFamily="18" charset="0"/>
              </a:rPr>
              <a:t>fiind finanțată </a:t>
            </a:r>
            <a:r>
              <a:rPr lang="vi-VN" sz="3200" dirty="0" smtClean="0">
                <a:latin typeface="Times New Roman" pitchFamily="18" charset="0"/>
                <a:cs typeface="Times New Roman" pitchFamily="18" charset="0"/>
              </a:rPr>
              <a:t>la nivel național</a:t>
            </a:r>
            <a:endParaRPr lang="ru-RU" sz="3200" dirty="0">
              <a:latin typeface="Times New Roman" pitchFamily="18" charset="0"/>
              <a:cs typeface="Times New Roman" pitchFamily="18" charset="0"/>
            </a:endParaRPr>
          </a:p>
        </p:txBody>
      </p:sp>
      <p:sp>
        <p:nvSpPr>
          <p:cNvPr id="2" name="Заголовок 1"/>
          <p:cNvSpPr>
            <a:spLocks noGrp="1"/>
          </p:cNvSpPr>
          <p:nvPr>
            <p:ph type="title"/>
          </p:nvPr>
        </p:nvSpPr>
        <p:spPr>
          <a:xfrm>
            <a:off x="467544" y="404664"/>
            <a:ext cx="8229600" cy="1252728"/>
          </a:xfrm>
        </p:spPr>
        <p:txBody>
          <a:bodyPr>
            <a:noAutofit/>
          </a:bodyPr>
          <a:lstStyle/>
          <a:p>
            <a:r>
              <a:rPr lang="ro-RO" sz="4000" b="1" dirty="0" smtClean="0"/>
              <a:t>Tipuri de activități care nu se finanțează</a:t>
            </a:r>
            <a:endParaRPr lang="ru-RU" sz="4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1699</TotalTime>
  <Words>1275</Words>
  <Application>Microsoft Office PowerPoint</Application>
  <PresentationFormat>Экран (4:3)</PresentationFormat>
  <Paragraphs>229</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Waveform</vt:lpstr>
      <vt:lpstr>Слайд 1</vt:lpstr>
      <vt:lpstr>Despre COST</vt:lpstr>
      <vt:lpstr>Obiectivele COST</vt:lpstr>
      <vt:lpstr>Misiunea COST</vt:lpstr>
      <vt:lpstr>Informația generală</vt:lpstr>
      <vt:lpstr>Mecanismul de funcționare</vt:lpstr>
      <vt:lpstr>Țări eligibile</vt:lpstr>
      <vt:lpstr>Domenii-cheie</vt:lpstr>
      <vt:lpstr>Tipuri de activități care nu se finanțează</vt:lpstr>
      <vt:lpstr>Tipuri de activități finanțate</vt:lpstr>
      <vt:lpstr>  Participarea la Acțiunile COST  </vt:lpstr>
      <vt:lpstr>Procedura de aplicare</vt:lpstr>
      <vt:lpstr>Ce trebuie să faceți!</vt:lpstr>
      <vt:lpstr>Слайд 14</vt:lpstr>
      <vt:lpstr>Слайд 15</vt:lpstr>
      <vt:lpstr>Слайд 16</vt:lpstr>
      <vt:lpstr>Слайд 17</vt:lpstr>
      <vt:lpstr>Acțiuni curente</vt:lpstr>
      <vt:lpstr>Exemple de participare</vt:lpstr>
      <vt:lpstr>Exemple de participare </vt:lpstr>
      <vt:lpstr>              BUDGET</vt:lpstr>
      <vt:lpstr>IMPORTANT</vt:lpstr>
      <vt:lpstr>INFORMAȚII SUPLIMENTARE</vt:lpstr>
      <vt:lpstr>Слайд 24</vt:lpstr>
      <vt:lpstr>TD1409 - Mathematics for industry network (MI-NET) </vt:lpstr>
      <vt:lpstr>IC1406 - High-Performance Modelling and Simulation for Big Data Applications (cHiPSet) </vt:lpstr>
      <vt:lpstr>  CA15123 - The European research network on types for programming and verification (EUTYPES) </vt:lpstr>
      <vt:lpstr> CA15104Inclusive Radio Communication Networks for 5G and beyond (IRACON)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Information Day in Chisinau</dc:title>
  <dc:creator>Malvina</dc:creator>
  <cp:lastModifiedBy>Malvina</cp:lastModifiedBy>
  <cp:revision>202</cp:revision>
  <dcterms:modified xsi:type="dcterms:W3CDTF">2017-03-15T07:29:09Z</dcterms:modified>
</cp:coreProperties>
</file>